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6858000" cx="12192000"/>
  <p:notesSz cx="6858000" cy="9144000"/>
  <p:embeddedFontLst>
    <p:embeddedFont>
      <p:font typeface="Play"/>
      <p:regular r:id="rId96"/>
      <p:bold r:id="rId97"/>
    </p:embeddedFont>
    <p:embeddedFont>
      <p:font typeface="Economica"/>
      <p:bold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489319-6698-49BF-AADA-D738765D07C8}">
  <a:tblStyle styleId="{A7489319-6698-49BF-AADA-D738765D07C8}" styleName="Table_0">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Play-bold.fntdata"/><Relationship Id="rId96" Type="http://schemas.openxmlformats.org/officeDocument/2006/relationships/font" Target="fonts/Play-regular.fntdata"/><Relationship Id="rId11" Type="http://schemas.openxmlformats.org/officeDocument/2006/relationships/slide" Target="slides/slide5.xml"/><Relationship Id="rId99" Type="http://schemas.openxmlformats.org/officeDocument/2006/relationships/font" Target="fonts/Economica-boldItalic.fntdata"/><Relationship Id="rId10" Type="http://schemas.openxmlformats.org/officeDocument/2006/relationships/slide" Target="slides/slide4.xml"/><Relationship Id="rId98" Type="http://schemas.openxmlformats.org/officeDocument/2006/relationships/font" Target="fonts/Economica-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b50b6e6d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b50b6e6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812d38940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812d3894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812d389408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812d3894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812d389408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812d3894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822cad6a1c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822cad6a1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12d389408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812d38940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812d38940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812d38940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8d17f838e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8d17f838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7298bb4b8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7298bb4b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36d98ed7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3336d98ed74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36d98ed7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336d98ed74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336d98ed74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3336d98ed74_0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336d98ed7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336d98ed74_0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36d98ed74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336d98ed74_0_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336d98ed74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3336d98ed74_0_3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36d98ed74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3336d98ed74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336d98ed74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336d98ed74_0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36d98ed74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3336d98ed74_0_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336d98ed74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3336d98ed74_0_4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336d98ed74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3336d98ed74_0_4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36d98ed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3336d98ed7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336d98ed74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3336d98ed74_0_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b50b6e6d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31b50b6e6d3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b50b6e6d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31b50b6e6d3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1b50b6e6d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31b50b6e6d3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1b50b6e6d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31b50b6e6d3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1b50b6e6d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31b50b6e6d3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b50b6e6d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31b50b6e6d3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1b50b6e6d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31b50b6e6d3_0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1b50b6e6d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31b50b6e6d3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1b50b6e6d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31b50b6e6d3_0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336d98ed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3336d98ed74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1b50b6e6d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31b50b6e6d3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b50b6e6d3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31b50b6e6d3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b50b6e6d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31b50b6e6d3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1b50b6e6d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31b50b6e6d3_0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b50b6e6d3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31b50b6e6d3_0_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b50b6e6d3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31b50b6e6d3_0_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1b50b6e6d3_0_6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1b50b6e6d3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36d98ed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336d98ed74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b50b6e6d3_0_6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1b50b6e6d3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1b50b6e6d3_0_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1b50b6e6d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1b50b6e6d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31b50b6e6d3_0_5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b50b6e6d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31b50b6e6d3_0_7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1b50b6e6d3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31b50b6e6d3_0_8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1b50b6e6d3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31b50b6e6d3_0_9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b50b6e6d3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31b50b6e6d3_0_10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1b50b6e6d3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31b50b6e6d3_0_1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1b50b6e6d3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31b50b6e6d3_0_1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1b50b6e6d3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31b50b6e6d3_0_1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36d98ed7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336d98ed74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1b50b6e6d3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31b50b6e6d3_0_1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1b50b6e6d3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31b50b6e6d3_0_1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1b50b6e6d3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31b50b6e6d3_0_1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1b50b6e6d3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31b50b6e6d3_0_1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1b50b6e6d3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31b50b6e6d3_0_1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1b50b6e6d3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31b50b6e6d3_0_1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1b50b6e6d3_0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31b50b6e6d3_0_1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1b50b6e6d3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31b50b6e6d3_0_1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1b50b6e6d3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31b50b6e6d3_0_16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822cad6a1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822cad6a1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36d98ed7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336d98ed74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36d98ed7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336d98ed74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4"/>
          <p:cNvSpPr txBox="1"/>
          <p:nvPr>
            <p:ph type="ctrTitle"/>
          </p:nvPr>
        </p:nvSpPr>
        <p:spPr>
          <a:xfrm>
            <a:off x="914400" y="2130425"/>
            <a:ext cx="103632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89" name="Google Shape;89;p14"/>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5"/>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5"/>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6"/>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16"/>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6"/>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6"/>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7"/>
          <p:cNvSpPr txBox="1"/>
          <p:nvPr>
            <p:ph type="title"/>
          </p:nvPr>
        </p:nvSpPr>
        <p:spPr>
          <a:xfrm>
            <a:off x="963084" y="4406900"/>
            <a:ext cx="103632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7"/>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p17"/>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7"/>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txBox="1"/>
          <p:nvPr>
            <p:ph idx="1" type="body"/>
          </p:nvPr>
        </p:nvSpPr>
        <p:spPr>
          <a:xfrm>
            <a:off x="609600" y="1600200"/>
            <a:ext cx="53847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p18"/>
          <p:cNvSpPr txBox="1"/>
          <p:nvPr>
            <p:ph idx="2" type="body"/>
          </p:nvPr>
        </p:nvSpPr>
        <p:spPr>
          <a:xfrm>
            <a:off x="6197600" y="1600200"/>
            <a:ext cx="53847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p18"/>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8"/>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8"/>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9"/>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p19"/>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p19"/>
          <p:cNvSpPr txBox="1"/>
          <p:nvPr>
            <p:ph idx="3" type="body"/>
          </p:nvPr>
        </p:nvSpPr>
        <p:spPr>
          <a:xfrm>
            <a:off x="6193367" y="1535113"/>
            <a:ext cx="53892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p19"/>
          <p:cNvSpPr txBox="1"/>
          <p:nvPr>
            <p:ph idx="4" type="body"/>
          </p:nvPr>
        </p:nvSpPr>
        <p:spPr>
          <a:xfrm>
            <a:off x="6193367" y="2174875"/>
            <a:ext cx="53892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p19"/>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9"/>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0"/>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609600" y="273050"/>
            <a:ext cx="4011300" cy="1162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1"/>
          <p:cNvSpPr txBox="1"/>
          <p:nvPr>
            <p:ph idx="1" type="body"/>
          </p:nvPr>
        </p:nvSpPr>
        <p:spPr>
          <a:xfrm>
            <a:off x="4766733" y="273050"/>
            <a:ext cx="6815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2" name="Google Shape;132;p21"/>
          <p:cNvSpPr txBox="1"/>
          <p:nvPr>
            <p:ph idx="2" type="body"/>
          </p:nvPr>
        </p:nvSpPr>
        <p:spPr>
          <a:xfrm>
            <a:off x="609600" y="1435100"/>
            <a:ext cx="40113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3" name="Google Shape;133;p21"/>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1"/>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1"/>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2"/>
          <p:cNvSpPr/>
          <p:nvPr>
            <p:ph idx="2" type="pic"/>
          </p:nvPr>
        </p:nvSpPr>
        <p:spPr>
          <a:xfrm>
            <a:off x="2389717" y="612775"/>
            <a:ext cx="7315200" cy="4114800"/>
          </a:xfrm>
          <a:prstGeom prst="rect">
            <a:avLst/>
          </a:prstGeom>
          <a:noFill/>
          <a:ln>
            <a:noFill/>
          </a:ln>
        </p:spPr>
      </p:sp>
      <p:sp>
        <p:nvSpPr>
          <p:cNvPr id="139" name="Google Shape;139;p22"/>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0" name="Google Shape;140;p22"/>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2"/>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3"/>
          <p:cNvSpPr txBox="1"/>
          <p:nvPr>
            <p:ph idx="1" type="body"/>
          </p:nvPr>
        </p:nvSpPr>
        <p:spPr>
          <a:xfrm rot="5400000">
            <a:off x="3832950" y="-1623150"/>
            <a:ext cx="4526100"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23"/>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3"/>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3"/>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7285050" y="1828788"/>
            <a:ext cx="5851500"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4"/>
          <p:cNvSpPr txBox="1"/>
          <p:nvPr>
            <p:ph idx="1" type="body"/>
          </p:nvPr>
        </p:nvSpPr>
        <p:spPr>
          <a:xfrm rot="5400000">
            <a:off x="1697000" y="-812862"/>
            <a:ext cx="5851500" cy="8026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p24"/>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4"/>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4"/>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docs.google.com/document/d/1QA7YNovaf__zl_hgmvrHSIao3Jcj59WZwat-8n2wwIE/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29.png"/><Relationship Id="rId7"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25.png"/><Relationship Id="rId7"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0.png"/><Relationship Id="rId7"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24.png"/><Relationship Id="rId7" Type="http://schemas.openxmlformats.org/officeDocument/2006/relationships/image" Target="../media/image5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7.png"/><Relationship Id="rId4" Type="http://schemas.openxmlformats.org/officeDocument/2006/relationships/image" Target="../media/image48.png"/><Relationship Id="rId5"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9.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3.png"/><Relationship Id="rId4" Type="http://schemas.openxmlformats.org/officeDocument/2006/relationships/image" Target="../media/image65.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9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8.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74.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69.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nvSpPr>
        <p:spPr>
          <a:xfrm>
            <a:off x="2147598" y="2782669"/>
            <a:ext cx="78969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2AAF82"/>
                </a:solidFill>
                <a:latin typeface="Arial"/>
                <a:ea typeface="Arial"/>
                <a:cs typeface="Arial"/>
                <a:sym typeface="Arial"/>
              </a:rPr>
              <a:t>Data Visualization</a:t>
            </a:r>
            <a:endParaRPr/>
          </a:p>
        </p:txBody>
      </p:sp>
      <p:sp>
        <p:nvSpPr>
          <p:cNvPr id="160" name="Google Shape;160;p25"/>
          <p:cNvSpPr txBox="1"/>
          <p:nvPr/>
        </p:nvSpPr>
        <p:spPr>
          <a:xfrm>
            <a:off x="3930313" y="3429000"/>
            <a:ext cx="433136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4"/>
          <p:cNvPicPr preferRelativeResize="0"/>
          <p:nvPr/>
        </p:nvPicPr>
        <p:blipFill>
          <a:blip r:embed="rId3">
            <a:alphaModFix/>
          </a:blip>
          <a:stretch>
            <a:fillRect/>
          </a:stretch>
        </p:blipFill>
        <p:spPr>
          <a:xfrm>
            <a:off x="1401275" y="0"/>
            <a:ext cx="8888348" cy="6857999"/>
          </a:xfrm>
          <a:prstGeom prst="rect">
            <a:avLst/>
          </a:prstGeom>
          <a:noFill/>
          <a:ln>
            <a:noFill/>
          </a:ln>
        </p:spPr>
      </p:pic>
      <p:sp>
        <p:nvSpPr>
          <p:cNvPr id="258" name="Google Shape;258;p34"/>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nvSpPr>
        <p:spPr>
          <a:xfrm>
            <a:off x="762000" y="1082850"/>
            <a:ext cx="593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2100">
                <a:solidFill>
                  <a:schemeClr val="dk1"/>
                </a:solidFill>
              </a:rPr>
              <a:t>Data Visualization Cheat Sheet</a:t>
            </a:r>
            <a:br>
              <a:rPr b="1" lang="en-US" sz="2100">
                <a:solidFill>
                  <a:schemeClr val="dk1"/>
                </a:solidFill>
              </a:rPr>
            </a:br>
            <a:r>
              <a:rPr lang="en-US" sz="2100">
                <a:solidFill>
                  <a:schemeClr val="dk1"/>
                </a:solidFill>
              </a:rPr>
              <a:t> What do you want to show?</a:t>
            </a:r>
            <a:endParaRPr sz="2100">
              <a:solidFill>
                <a:schemeClr val="dk1"/>
              </a:solidFill>
            </a:endParaRPr>
          </a:p>
        </p:txBody>
      </p:sp>
      <p:sp>
        <p:nvSpPr>
          <p:cNvPr id="264" name="Google Shape;264;p35"/>
          <p:cNvSpPr txBox="1"/>
          <p:nvPr/>
        </p:nvSpPr>
        <p:spPr>
          <a:xfrm>
            <a:off x="762000" y="2115000"/>
            <a:ext cx="7508100" cy="29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2200">
                <a:solidFill>
                  <a:schemeClr val="dk1"/>
                </a:solidFill>
              </a:rPr>
              <a:t>Comparison</a:t>
            </a:r>
            <a:endParaRPr b="1" sz="2200">
              <a:solidFill>
                <a:schemeClr val="dk1"/>
              </a:solidFill>
            </a:endParaRPr>
          </a:p>
          <a:p>
            <a:pPr indent="0" lvl="0" marL="0" rtl="0" algn="l">
              <a:lnSpc>
                <a:spcPct val="115000"/>
              </a:lnSpc>
              <a:spcBef>
                <a:spcPts val="1200"/>
              </a:spcBef>
              <a:spcAft>
                <a:spcPts val="0"/>
              </a:spcAft>
              <a:buNone/>
            </a:pPr>
            <a:r>
              <a:rPr lang="en-US" sz="1600">
                <a:solidFill>
                  <a:schemeClr val="dk1"/>
                </a:solidFill>
              </a:rPr>
              <a:t>👉 When you want to show </a:t>
            </a:r>
            <a:r>
              <a:rPr b="1" lang="en-US" sz="1600">
                <a:solidFill>
                  <a:schemeClr val="dk1"/>
                </a:solidFill>
              </a:rPr>
              <a:t>differences between values or categories</a:t>
            </a:r>
            <a:r>
              <a:rPr lang="en-US" sz="1600">
                <a:solidFill>
                  <a:schemeClr val="dk1"/>
                </a:solidFill>
              </a:rPr>
              <a:t>.</a:t>
            </a:r>
            <a:endParaRPr sz="1600">
              <a:solidFill>
                <a:schemeClr val="dk1"/>
              </a:solidFill>
            </a:endParaRPr>
          </a:p>
          <a:p>
            <a:pPr indent="0" lvl="0" marL="0" rtl="0" algn="l">
              <a:lnSpc>
                <a:spcPct val="115000"/>
              </a:lnSpc>
              <a:spcBef>
                <a:spcPts val="1200"/>
              </a:spcBef>
              <a:spcAft>
                <a:spcPts val="0"/>
              </a:spcAft>
              <a:buNone/>
            </a:pPr>
            <a:r>
              <a:rPr lang="en-US" sz="1600">
                <a:solidFill>
                  <a:schemeClr val="dk1"/>
                </a:solidFill>
              </a:rPr>
              <a:t>✅ Best Visuals:</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 </a:t>
            </a:r>
            <a:r>
              <a:rPr b="1" lang="en-US" sz="1600">
                <a:solidFill>
                  <a:schemeClr val="dk1"/>
                </a:solidFill>
              </a:rPr>
              <a:t>Bar Chart</a:t>
            </a:r>
            <a:r>
              <a:rPr lang="en-US" sz="1600">
                <a:solidFill>
                  <a:schemeClr val="dk1"/>
                </a:solidFill>
              </a:rPr>
              <a:t> → Compare branches</a:t>
            </a:r>
            <a:br>
              <a:rPr lang="en-US"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 </a:t>
            </a:r>
            <a:r>
              <a:rPr b="1" lang="en-US" sz="1600">
                <a:solidFill>
                  <a:schemeClr val="dk1"/>
                </a:solidFill>
              </a:rPr>
              <a:t>Line Chart</a:t>
            </a:r>
            <a:r>
              <a:rPr lang="en-US" sz="1600">
                <a:solidFill>
                  <a:schemeClr val="dk1"/>
                </a:solidFill>
              </a:rPr>
              <a:t> → Trends over time</a:t>
            </a:r>
            <a:br>
              <a:rPr lang="en-US"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 </a:t>
            </a:r>
            <a:r>
              <a:rPr b="1" lang="en-US" sz="1600">
                <a:solidFill>
                  <a:schemeClr val="dk1"/>
                </a:solidFill>
              </a:rPr>
              <a:t>Grouped Bar</a:t>
            </a:r>
            <a:r>
              <a:rPr lang="en-US" sz="1600">
                <a:solidFill>
                  <a:schemeClr val="dk1"/>
                </a:solidFill>
              </a:rPr>
              <a:t> → Two groups in categories</a:t>
            </a:r>
            <a:endParaRPr sz="1600">
              <a:solidFill>
                <a:schemeClr val="dk1"/>
              </a:solidFill>
            </a:endParaRPr>
          </a:p>
        </p:txBody>
      </p:sp>
      <p:pic>
        <p:nvPicPr>
          <p:cNvPr id="265" name="Google Shape;265;p35"/>
          <p:cNvPicPr preferRelativeResize="0"/>
          <p:nvPr/>
        </p:nvPicPr>
        <p:blipFill>
          <a:blip r:embed="rId3">
            <a:alphaModFix/>
          </a:blip>
          <a:stretch>
            <a:fillRect/>
          </a:stretch>
        </p:blipFill>
        <p:spPr>
          <a:xfrm>
            <a:off x="4143325" y="3123450"/>
            <a:ext cx="4126775" cy="2428000"/>
          </a:xfrm>
          <a:prstGeom prst="rect">
            <a:avLst/>
          </a:prstGeom>
          <a:noFill/>
          <a:ln>
            <a:noFill/>
          </a:ln>
        </p:spPr>
      </p:pic>
      <p:pic>
        <p:nvPicPr>
          <p:cNvPr id="266" name="Google Shape;266;p35"/>
          <p:cNvPicPr preferRelativeResize="0"/>
          <p:nvPr/>
        </p:nvPicPr>
        <p:blipFill>
          <a:blip r:embed="rId4">
            <a:alphaModFix/>
          </a:blip>
          <a:stretch>
            <a:fillRect/>
          </a:stretch>
        </p:blipFill>
        <p:spPr>
          <a:xfrm>
            <a:off x="8820100" y="56200"/>
            <a:ext cx="3023599" cy="2559975"/>
          </a:xfrm>
          <a:prstGeom prst="rect">
            <a:avLst/>
          </a:prstGeom>
          <a:noFill/>
          <a:ln>
            <a:noFill/>
          </a:ln>
        </p:spPr>
      </p:pic>
      <p:pic>
        <p:nvPicPr>
          <p:cNvPr id="267" name="Google Shape;267;p35"/>
          <p:cNvPicPr preferRelativeResize="0"/>
          <p:nvPr/>
        </p:nvPicPr>
        <p:blipFill>
          <a:blip r:embed="rId5">
            <a:alphaModFix/>
          </a:blip>
          <a:stretch>
            <a:fillRect/>
          </a:stretch>
        </p:blipFill>
        <p:spPr>
          <a:xfrm>
            <a:off x="8451024" y="2736050"/>
            <a:ext cx="3603750" cy="2184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nvSpPr>
        <p:spPr>
          <a:xfrm>
            <a:off x="762000" y="1082850"/>
            <a:ext cx="593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2100">
                <a:solidFill>
                  <a:schemeClr val="dk1"/>
                </a:solidFill>
              </a:rPr>
              <a:t>Data Visualization Cheat Sheet</a:t>
            </a:r>
            <a:br>
              <a:rPr b="1" lang="en-US" sz="2100">
                <a:solidFill>
                  <a:schemeClr val="dk1"/>
                </a:solidFill>
              </a:rPr>
            </a:br>
            <a:r>
              <a:rPr lang="en-US" sz="2100">
                <a:solidFill>
                  <a:schemeClr val="dk1"/>
                </a:solidFill>
              </a:rPr>
              <a:t> What do you want to show?</a:t>
            </a:r>
            <a:endParaRPr sz="2100">
              <a:solidFill>
                <a:schemeClr val="dk1"/>
              </a:solidFill>
            </a:endParaRPr>
          </a:p>
        </p:txBody>
      </p:sp>
      <p:sp>
        <p:nvSpPr>
          <p:cNvPr id="273" name="Google Shape;273;p36"/>
          <p:cNvSpPr txBox="1"/>
          <p:nvPr/>
        </p:nvSpPr>
        <p:spPr>
          <a:xfrm>
            <a:off x="902525" y="2237050"/>
            <a:ext cx="8562600" cy="407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2500">
                <a:solidFill>
                  <a:schemeClr val="dk1"/>
                </a:solidFill>
              </a:rPr>
              <a:t>Composition</a:t>
            </a:r>
            <a:endParaRPr b="1" sz="2500">
              <a:solidFill>
                <a:schemeClr val="dk1"/>
              </a:solidFill>
            </a:endParaRPr>
          </a:p>
          <a:p>
            <a:pPr indent="0" lvl="0" marL="0" rtl="0" algn="l">
              <a:lnSpc>
                <a:spcPct val="115000"/>
              </a:lnSpc>
              <a:spcBef>
                <a:spcPts val="1200"/>
              </a:spcBef>
              <a:spcAft>
                <a:spcPts val="0"/>
              </a:spcAft>
              <a:buNone/>
            </a:pPr>
            <a:r>
              <a:rPr lang="en-US" sz="1900">
                <a:solidFill>
                  <a:schemeClr val="dk1"/>
                </a:solidFill>
              </a:rPr>
              <a:t>👉 When you want to show </a:t>
            </a:r>
            <a:r>
              <a:rPr b="1" lang="en-US" sz="1900">
                <a:solidFill>
                  <a:schemeClr val="dk1"/>
                </a:solidFill>
              </a:rPr>
              <a:t>how the whole is divided into parts</a:t>
            </a:r>
            <a:r>
              <a:rPr lang="en-US" sz="1900">
                <a:solidFill>
                  <a:schemeClr val="dk1"/>
                </a:solidFill>
              </a:rPr>
              <a:t>.</a:t>
            </a:r>
            <a:endParaRPr sz="1900">
              <a:solidFill>
                <a:schemeClr val="dk1"/>
              </a:solidFill>
            </a:endParaRPr>
          </a:p>
          <a:p>
            <a:pPr indent="0" lvl="0" marL="0" rtl="0" algn="l">
              <a:lnSpc>
                <a:spcPct val="115000"/>
              </a:lnSpc>
              <a:spcBef>
                <a:spcPts val="1200"/>
              </a:spcBef>
              <a:spcAft>
                <a:spcPts val="0"/>
              </a:spcAft>
              <a:buNone/>
            </a:pPr>
            <a:r>
              <a:rPr lang="en-US" sz="1900">
                <a:solidFill>
                  <a:schemeClr val="dk1"/>
                </a:solidFill>
              </a:rPr>
              <a:t>✅ Best Visuals:</a:t>
            </a:r>
            <a:endParaRPr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 </a:t>
            </a:r>
            <a:r>
              <a:rPr b="1" lang="en-US" sz="1900">
                <a:solidFill>
                  <a:schemeClr val="dk1"/>
                </a:solidFill>
              </a:rPr>
              <a:t>Pie Chart</a:t>
            </a:r>
            <a:r>
              <a:rPr lang="en-US" sz="1900">
                <a:solidFill>
                  <a:schemeClr val="dk1"/>
                </a:solidFill>
              </a:rPr>
              <a:t> → Percentages</a:t>
            </a:r>
            <a:br>
              <a:rPr lang="en-US" sz="1900">
                <a:solidFill>
                  <a:schemeClr val="dk1"/>
                </a:solidFill>
              </a:rPr>
            </a:b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 </a:t>
            </a:r>
            <a:r>
              <a:rPr b="1" lang="en-US" sz="1900">
                <a:solidFill>
                  <a:schemeClr val="dk1"/>
                </a:solidFill>
              </a:rPr>
              <a:t>Stacked Bar</a:t>
            </a:r>
            <a:r>
              <a:rPr lang="en-US" sz="1900">
                <a:solidFill>
                  <a:schemeClr val="dk1"/>
                </a:solidFill>
              </a:rPr>
              <a:t> → Parts of a bar</a:t>
            </a:r>
            <a:br>
              <a:rPr lang="en-US" sz="1900">
                <a:solidFill>
                  <a:schemeClr val="dk1"/>
                </a:solidFill>
              </a:rPr>
            </a:b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 </a:t>
            </a:r>
            <a:r>
              <a:rPr b="1" lang="en-US" sz="1900">
                <a:solidFill>
                  <a:schemeClr val="dk1"/>
                </a:solidFill>
              </a:rPr>
              <a:t>Tree Map</a:t>
            </a:r>
            <a:r>
              <a:rPr lang="en-US" sz="1900">
                <a:solidFill>
                  <a:schemeClr val="dk1"/>
                </a:solidFill>
              </a:rPr>
              <a:t> → Area for each part</a:t>
            </a:r>
            <a:br>
              <a:rPr lang="en-US" sz="1900">
                <a:solidFill>
                  <a:schemeClr val="dk1"/>
                </a:solidFill>
              </a:rPr>
            </a:b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 </a:t>
            </a:r>
            <a:r>
              <a:rPr b="1" lang="en-US" sz="1900">
                <a:solidFill>
                  <a:schemeClr val="dk1"/>
                </a:solidFill>
              </a:rPr>
              <a:t>Stacked Area</a:t>
            </a:r>
            <a:r>
              <a:rPr lang="en-US" sz="1900">
                <a:solidFill>
                  <a:schemeClr val="dk1"/>
                </a:solidFill>
              </a:rPr>
              <a:t> → Parts changing over time</a:t>
            </a:r>
            <a:endParaRPr b="1" sz="3000">
              <a:solidFill>
                <a:schemeClr val="dk1"/>
              </a:solidFill>
            </a:endParaRPr>
          </a:p>
        </p:txBody>
      </p:sp>
      <p:pic>
        <p:nvPicPr>
          <p:cNvPr id="274" name="Google Shape;274;p36"/>
          <p:cNvPicPr preferRelativeResize="0"/>
          <p:nvPr/>
        </p:nvPicPr>
        <p:blipFill>
          <a:blip r:embed="rId3">
            <a:alphaModFix/>
          </a:blip>
          <a:stretch>
            <a:fillRect/>
          </a:stretch>
        </p:blipFill>
        <p:spPr>
          <a:xfrm>
            <a:off x="8400225" y="3602950"/>
            <a:ext cx="3648025" cy="2706000"/>
          </a:xfrm>
          <a:prstGeom prst="rect">
            <a:avLst/>
          </a:prstGeom>
          <a:noFill/>
          <a:ln>
            <a:noFill/>
          </a:ln>
        </p:spPr>
      </p:pic>
      <p:sp>
        <p:nvSpPr>
          <p:cNvPr id="275" name="Google Shape;275;p36"/>
          <p:cNvSpPr txBox="1"/>
          <p:nvPr/>
        </p:nvSpPr>
        <p:spPr>
          <a:xfrm>
            <a:off x="8783651" y="3602950"/>
            <a:ext cx="1392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a:solidFill>
                  <a:schemeClr val="dk1"/>
                </a:solidFill>
              </a:rPr>
              <a:t>Stacked Bar</a:t>
            </a:r>
            <a:r>
              <a:rPr lang="en-US">
                <a:solidFill>
                  <a:schemeClr val="dk1"/>
                </a:solidFill>
              </a:rPr>
              <a:t> </a:t>
            </a:r>
            <a:endParaRPr sz="900"/>
          </a:p>
        </p:txBody>
      </p:sp>
      <p:pic>
        <p:nvPicPr>
          <p:cNvPr id="276" name="Google Shape;276;p36"/>
          <p:cNvPicPr preferRelativeResize="0"/>
          <p:nvPr/>
        </p:nvPicPr>
        <p:blipFill rotWithShape="1">
          <a:blip r:embed="rId4">
            <a:alphaModFix/>
          </a:blip>
          <a:srcRect b="14919" l="20393" r="18637" t="15655"/>
          <a:stretch/>
        </p:blipFill>
        <p:spPr>
          <a:xfrm>
            <a:off x="8854525" y="928100"/>
            <a:ext cx="3337477" cy="2534774"/>
          </a:xfrm>
          <a:prstGeom prst="rect">
            <a:avLst/>
          </a:prstGeom>
          <a:noFill/>
          <a:ln>
            <a:noFill/>
          </a:ln>
        </p:spPr>
      </p:pic>
      <p:sp>
        <p:nvSpPr>
          <p:cNvPr id="277" name="Google Shape;277;p36"/>
          <p:cNvSpPr txBox="1"/>
          <p:nvPr/>
        </p:nvSpPr>
        <p:spPr>
          <a:xfrm>
            <a:off x="9002130" y="77685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1000">
                <a:solidFill>
                  <a:schemeClr val="dk1"/>
                </a:solidFill>
              </a:rPr>
              <a:t>Tree Map</a:t>
            </a:r>
            <a:r>
              <a:rPr lang="en-US" sz="1000">
                <a:solidFill>
                  <a:schemeClr val="dk1"/>
                </a:solidFill>
              </a:rPr>
              <a:t> </a:t>
            </a:r>
            <a:endParaRPr sz="500"/>
          </a:p>
        </p:txBody>
      </p:sp>
      <p:pic>
        <p:nvPicPr>
          <p:cNvPr id="278" name="Google Shape;278;p36"/>
          <p:cNvPicPr preferRelativeResize="0"/>
          <p:nvPr/>
        </p:nvPicPr>
        <p:blipFill>
          <a:blip r:embed="rId5">
            <a:alphaModFix/>
          </a:blip>
          <a:stretch>
            <a:fillRect/>
          </a:stretch>
        </p:blipFill>
        <p:spPr>
          <a:xfrm>
            <a:off x="5059431" y="355650"/>
            <a:ext cx="3795099" cy="2334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nvSpPr>
        <p:spPr>
          <a:xfrm>
            <a:off x="762000" y="1082850"/>
            <a:ext cx="593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2100">
                <a:solidFill>
                  <a:schemeClr val="dk1"/>
                </a:solidFill>
              </a:rPr>
              <a:t>Data Visualization Cheat Sheet</a:t>
            </a:r>
            <a:br>
              <a:rPr b="1" lang="en-US" sz="2100">
                <a:solidFill>
                  <a:schemeClr val="dk1"/>
                </a:solidFill>
              </a:rPr>
            </a:br>
            <a:r>
              <a:rPr lang="en-US" sz="2100">
                <a:solidFill>
                  <a:schemeClr val="dk1"/>
                </a:solidFill>
              </a:rPr>
              <a:t> What do you want to show?</a:t>
            </a:r>
            <a:endParaRPr sz="2100">
              <a:solidFill>
                <a:schemeClr val="dk1"/>
              </a:solidFill>
            </a:endParaRPr>
          </a:p>
        </p:txBody>
      </p:sp>
      <p:pic>
        <p:nvPicPr>
          <p:cNvPr id="284" name="Google Shape;284;p37"/>
          <p:cNvPicPr preferRelativeResize="0"/>
          <p:nvPr/>
        </p:nvPicPr>
        <p:blipFill>
          <a:blip r:embed="rId3">
            <a:alphaModFix/>
          </a:blip>
          <a:stretch>
            <a:fillRect/>
          </a:stretch>
        </p:blipFill>
        <p:spPr>
          <a:xfrm>
            <a:off x="6030000" y="0"/>
            <a:ext cx="6248350" cy="3119400"/>
          </a:xfrm>
          <a:prstGeom prst="rect">
            <a:avLst/>
          </a:prstGeom>
          <a:noFill/>
          <a:ln>
            <a:noFill/>
          </a:ln>
        </p:spPr>
      </p:pic>
      <p:sp>
        <p:nvSpPr>
          <p:cNvPr id="285" name="Google Shape;285;p37"/>
          <p:cNvSpPr txBox="1"/>
          <p:nvPr/>
        </p:nvSpPr>
        <p:spPr>
          <a:xfrm>
            <a:off x="-44900" y="2154925"/>
            <a:ext cx="8562600" cy="3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2400">
                <a:solidFill>
                  <a:schemeClr val="dk1"/>
                </a:solidFill>
              </a:rPr>
              <a:t>Relationship</a:t>
            </a:r>
            <a:endParaRPr b="1" sz="2400">
              <a:solidFill>
                <a:schemeClr val="dk1"/>
              </a:solidFill>
            </a:endParaRPr>
          </a:p>
          <a:p>
            <a:pPr indent="0" lvl="0" marL="0" rtl="0" algn="l">
              <a:lnSpc>
                <a:spcPct val="115000"/>
              </a:lnSpc>
              <a:spcBef>
                <a:spcPts val="1200"/>
              </a:spcBef>
              <a:spcAft>
                <a:spcPts val="0"/>
              </a:spcAft>
              <a:buNone/>
            </a:pPr>
            <a:r>
              <a:rPr lang="en-US" sz="1800">
                <a:solidFill>
                  <a:schemeClr val="dk1"/>
                </a:solidFill>
              </a:rPr>
              <a:t>👉 When you want to show </a:t>
            </a:r>
            <a:r>
              <a:rPr b="1" lang="en-US" sz="1800">
                <a:solidFill>
                  <a:schemeClr val="dk1"/>
                </a:solidFill>
              </a:rPr>
              <a:t>connections or correlations between variables</a:t>
            </a:r>
            <a:r>
              <a:rPr lang="en-US" sz="1800">
                <a:solidFill>
                  <a:schemeClr val="dk1"/>
                </a:solidFill>
              </a:rPr>
              <a:t>.</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 Best Visuals: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 </a:t>
            </a:r>
            <a:r>
              <a:rPr b="1" lang="en-US" sz="1800">
                <a:solidFill>
                  <a:schemeClr val="dk1"/>
                </a:solidFill>
              </a:rPr>
              <a:t>Scatter Plot</a:t>
            </a:r>
            <a:r>
              <a:rPr lang="en-US" sz="1800">
                <a:solidFill>
                  <a:schemeClr val="dk1"/>
                </a:solidFill>
              </a:rPr>
              <a:t> → Variable × Variable</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 </a:t>
            </a:r>
            <a:r>
              <a:rPr b="1" lang="en-US" sz="1800">
                <a:solidFill>
                  <a:schemeClr val="dk1"/>
                </a:solidFill>
              </a:rPr>
              <a:t>Bubble Chart</a:t>
            </a:r>
            <a:r>
              <a:rPr lang="en-US" sz="1800">
                <a:solidFill>
                  <a:schemeClr val="dk1"/>
                </a:solidFill>
              </a:rPr>
              <a:t> → Add a third variable (size)</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 </a:t>
            </a:r>
            <a:r>
              <a:rPr b="1" lang="en-US" sz="1800">
                <a:solidFill>
                  <a:schemeClr val="dk1"/>
                </a:solidFill>
              </a:rPr>
              <a:t>Heatmap</a:t>
            </a:r>
            <a:r>
              <a:rPr lang="en-US" sz="1800">
                <a:solidFill>
                  <a:schemeClr val="dk1"/>
                </a:solidFill>
              </a:rPr>
              <a:t> → Correlation strength</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 </a:t>
            </a:r>
            <a:r>
              <a:rPr b="1" lang="en-US" sz="1800">
                <a:solidFill>
                  <a:schemeClr val="dk1"/>
                </a:solidFill>
              </a:rPr>
              <a:t>Trend Line</a:t>
            </a:r>
            <a:r>
              <a:rPr lang="en-US" sz="1800">
                <a:solidFill>
                  <a:schemeClr val="dk1"/>
                </a:solidFill>
              </a:rPr>
              <a:t> → Direction of relationship</a:t>
            </a:r>
            <a:endParaRPr b="1" sz="3200">
              <a:solidFill>
                <a:schemeClr val="dk1"/>
              </a:solidFill>
            </a:endParaRPr>
          </a:p>
        </p:txBody>
      </p:sp>
      <p:pic>
        <p:nvPicPr>
          <p:cNvPr id="286" name="Google Shape;286;p37"/>
          <p:cNvPicPr preferRelativeResize="0"/>
          <p:nvPr/>
        </p:nvPicPr>
        <p:blipFill>
          <a:blip r:embed="rId4">
            <a:alphaModFix/>
          </a:blip>
          <a:stretch>
            <a:fillRect/>
          </a:stretch>
        </p:blipFill>
        <p:spPr>
          <a:xfrm>
            <a:off x="6902075" y="3164150"/>
            <a:ext cx="5159049" cy="323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292" name="Google Shape;292;p38"/>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293" name="Google Shape;293;p38"/>
          <p:cNvPicPr preferRelativeResize="0"/>
          <p:nvPr/>
        </p:nvPicPr>
        <p:blipFill>
          <a:blip r:embed="rId3">
            <a:alphaModFix/>
          </a:blip>
          <a:stretch>
            <a:fillRect/>
          </a:stretch>
        </p:blipFill>
        <p:spPr>
          <a:xfrm>
            <a:off x="2047875" y="47625"/>
            <a:ext cx="8096250" cy="676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nvSpPr>
        <p:spPr>
          <a:xfrm>
            <a:off x="762000" y="1082850"/>
            <a:ext cx="593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2100">
                <a:solidFill>
                  <a:schemeClr val="dk1"/>
                </a:solidFill>
              </a:rPr>
              <a:t>Data Visualization Cheat Sheet</a:t>
            </a:r>
            <a:br>
              <a:rPr b="1" lang="en-US" sz="2100">
                <a:solidFill>
                  <a:schemeClr val="dk1"/>
                </a:solidFill>
              </a:rPr>
            </a:br>
            <a:r>
              <a:rPr lang="en-US" sz="2100">
                <a:solidFill>
                  <a:schemeClr val="dk1"/>
                </a:solidFill>
              </a:rPr>
              <a:t> What do you want to show?</a:t>
            </a:r>
            <a:endParaRPr sz="2100">
              <a:solidFill>
                <a:schemeClr val="dk1"/>
              </a:solidFill>
            </a:endParaRPr>
          </a:p>
        </p:txBody>
      </p:sp>
      <p:sp>
        <p:nvSpPr>
          <p:cNvPr id="299" name="Google Shape;299;p39"/>
          <p:cNvSpPr txBox="1"/>
          <p:nvPr/>
        </p:nvSpPr>
        <p:spPr>
          <a:xfrm>
            <a:off x="471850" y="1885741"/>
            <a:ext cx="8562600" cy="474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2500">
                <a:solidFill>
                  <a:schemeClr val="dk1"/>
                </a:solidFill>
              </a:rPr>
              <a:t> Distribution</a:t>
            </a:r>
            <a:endParaRPr b="1" sz="2500">
              <a:solidFill>
                <a:schemeClr val="dk1"/>
              </a:solidFill>
            </a:endParaRPr>
          </a:p>
          <a:p>
            <a:pPr indent="0" lvl="0" marL="0" rtl="0" algn="l">
              <a:lnSpc>
                <a:spcPct val="115000"/>
              </a:lnSpc>
              <a:spcBef>
                <a:spcPts val="1200"/>
              </a:spcBef>
              <a:spcAft>
                <a:spcPts val="0"/>
              </a:spcAft>
              <a:buNone/>
            </a:pPr>
            <a:r>
              <a:rPr lang="en-US" sz="1900">
                <a:solidFill>
                  <a:schemeClr val="dk1"/>
                </a:solidFill>
              </a:rPr>
              <a:t>👉 When you want to show </a:t>
            </a:r>
            <a:r>
              <a:rPr b="1" lang="en-US" sz="1900">
                <a:solidFill>
                  <a:schemeClr val="dk1"/>
                </a:solidFill>
              </a:rPr>
              <a:t>the shape of data and outliers</a:t>
            </a:r>
            <a:r>
              <a:rPr lang="en-US" sz="1900">
                <a:solidFill>
                  <a:schemeClr val="dk1"/>
                </a:solidFill>
              </a:rPr>
              <a:t>.</a:t>
            </a:r>
            <a:endParaRPr sz="1900">
              <a:solidFill>
                <a:schemeClr val="dk1"/>
              </a:solidFill>
            </a:endParaRPr>
          </a:p>
          <a:p>
            <a:pPr indent="0" lvl="0" marL="0" rtl="0" algn="l">
              <a:lnSpc>
                <a:spcPct val="115000"/>
              </a:lnSpc>
              <a:spcBef>
                <a:spcPts val="1200"/>
              </a:spcBef>
              <a:spcAft>
                <a:spcPts val="0"/>
              </a:spcAft>
              <a:buNone/>
            </a:pPr>
            <a:r>
              <a:rPr lang="en-US" sz="1900">
                <a:solidFill>
                  <a:schemeClr val="dk1"/>
                </a:solidFill>
              </a:rPr>
              <a:t>✅ Best Visuals:</a:t>
            </a:r>
            <a:endParaRPr sz="1900">
              <a:solidFill>
                <a:schemeClr val="dk1"/>
              </a:solidFill>
            </a:endParaRPr>
          </a:p>
          <a:p>
            <a:pPr indent="-349250" lvl="0" marL="457200" rtl="0" algn="l">
              <a:lnSpc>
                <a:spcPct val="115000"/>
              </a:lnSpc>
              <a:spcBef>
                <a:spcPts val="1200"/>
              </a:spcBef>
              <a:spcAft>
                <a:spcPts val="0"/>
              </a:spcAft>
              <a:buClr>
                <a:schemeClr val="dk1"/>
              </a:buClr>
              <a:buSzPts val="1900"/>
              <a:buChar char="●"/>
            </a:pPr>
            <a:r>
              <a:rPr b="1" lang="en-US" sz="1900">
                <a:solidFill>
                  <a:schemeClr val="dk1"/>
                </a:solidFill>
              </a:rPr>
              <a:t>Bar Chart → used for discrete data (Branchs: Gaza, Egypt , Dubai)</a:t>
            </a:r>
            <a:br>
              <a:rPr b="1" lang="en-US" sz="1900">
                <a:solidFill>
                  <a:schemeClr val="dk1"/>
                </a:solidFill>
              </a:rPr>
            </a:br>
            <a:endParaRPr b="1"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 Histogram →  used for continuous data ( Age, Salary , Grades )</a:t>
            </a:r>
            <a:br>
              <a:rPr b="1" lang="en-US" sz="1900">
                <a:solidFill>
                  <a:schemeClr val="dk1"/>
                </a:solidFill>
              </a:rPr>
            </a:br>
            <a:endParaRPr b="1"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 </a:t>
            </a:r>
            <a:r>
              <a:rPr b="1" lang="en-US" sz="1900">
                <a:solidFill>
                  <a:schemeClr val="dk1"/>
                </a:solidFill>
              </a:rPr>
              <a:t>Boxplot</a:t>
            </a:r>
            <a:r>
              <a:rPr lang="en-US" sz="1900">
                <a:solidFill>
                  <a:schemeClr val="dk1"/>
                </a:solidFill>
              </a:rPr>
              <a:t> → Median + Outliers</a:t>
            </a:r>
            <a:br>
              <a:rPr lang="en-US" sz="1900">
                <a:solidFill>
                  <a:schemeClr val="dk1"/>
                </a:solidFill>
              </a:rPr>
            </a:b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 </a:t>
            </a:r>
            <a:r>
              <a:rPr b="1" lang="en-US" sz="1900">
                <a:solidFill>
                  <a:schemeClr val="dk1"/>
                </a:solidFill>
              </a:rPr>
              <a:t>Density Plot (KDE)</a:t>
            </a:r>
            <a:r>
              <a:rPr lang="en-US" sz="1900">
                <a:solidFill>
                  <a:schemeClr val="dk1"/>
                </a:solidFill>
              </a:rPr>
              <a:t> → Smooth curve</a:t>
            </a:r>
            <a:br>
              <a:rPr lang="en-US" sz="1900">
                <a:solidFill>
                  <a:schemeClr val="dk1"/>
                </a:solidFill>
              </a:rPr>
            </a:b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 </a:t>
            </a:r>
            <a:r>
              <a:rPr b="1" lang="en-US" sz="1900">
                <a:solidFill>
                  <a:schemeClr val="dk1"/>
                </a:solidFill>
              </a:rPr>
              <a:t>Violin Plot</a:t>
            </a:r>
            <a:r>
              <a:rPr lang="en-US" sz="1900">
                <a:solidFill>
                  <a:schemeClr val="dk1"/>
                </a:solidFill>
              </a:rPr>
              <a:t> → Box + Density combined</a:t>
            </a:r>
            <a:endParaRPr b="1" sz="3200">
              <a:solidFill>
                <a:schemeClr val="dk1"/>
              </a:solidFill>
            </a:endParaRPr>
          </a:p>
        </p:txBody>
      </p:sp>
      <p:pic>
        <p:nvPicPr>
          <p:cNvPr id="300" name="Google Shape;300;p39"/>
          <p:cNvPicPr preferRelativeResize="0"/>
          <p:nvPr/>
        </p:nvPicPr>
        <p:blipFill>
          <a:blip r:embed="rId3">
            <a:alphaModFix/>
          </a:blip>
          <a:stretch>
            <a:fillRect/>
          </a:stretch>
        </p:blipFill>
        <p:spPr>
          <a:xfrm>
            <a:off x="7160450" y="87825"/>
            <a:ext cx="4923900" cy="3315575"/>
          </a:xfrm>
          <a:prstGeom prst="rect">
            <a:avLst/>
          </a:prstGeom>
          <a:noFill/>
          <a:ln>
            <a:noFill/>
          </a:ln>
        </p:spPr>
      </p:pic>
      <p:pic>
        <p:nvPicPr>
          <p:cNvPr id="301" name="Google Shape;301;p39"/>
          <p:cNvPicPr preferRelativeResize="0"/>
          <p:nvPr/>
        </p:nvPicPr>
        <p:blipFill>
          <a:blip r:embed="rId4">
            <a:alphaModFix/>
          </a:blip>
          <a:stretch>
            <a:fillRect/>
          </a:stretch>
        </p:blipFill>
        <p:spPr>
          <a:xfrm>
            <a:off x="8387800" y="3889550"/>
            <a:ext cx="3597975" cy="2907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nvSpPr>
        <p:spPr>
          <a:xfrm>
            <a:off x="1403675" y="1062775"/>
            <a:ext cx="8562600" cy="558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3000">
                <a:solidFill>
                  <a:schemeClr val="dk1"/>
                </a:solidFill>
              </a:rPr>
              <a:t>Quick Rules</a:t>
            </a:r>
            <a:endParaRPr b="1" sz="3000">
              <a:solidFill>
                <a:schemeClr val="dk1"/>
              </a:solidFill>
            </a:endParaRPr>
          </a:p>
          <a:p>
            <a:pPr indent="-381000" lvl="0" marL="457200" rtl="0" algn="l">
              <a:lnSpc>
                <a:spcPct val="115000"/>
              </a:lnSpc>
              <a:spcBef>
                <a:spcPts val="1200"/>
              </a:spcBef>
              <a:spcAft>
                <a:spcPts val="0"/>
              </a:spcAft>
              <a:buClr>
                <a:schemeClr val="dk1"/>
              </a:buClr>
              <a:buSzPts val="2400"/>
              <a:buChar char="●"/>
            </a:pPr>
            <a:r>
              <a:rPr b="1" lang="en-US" sz="2400">
                <a:solidFill>
                  <a:schemeClr val="dk1"/>
                </a:solidFill>
              </a:rPr>
              <a:t>Few categories?</a:t>
            </a:r>
            <a:r>
              <a:rPr lang="en-US" sz="2400">
                <a:solidFill>
                  <a:schemeClr val="dk1"/>
                </a:solidFill>
              </a:rPr>
              <a:t> → Bar / Pie</a:t>
            </a:r>
            <a:br>
              <a:rPr lang="en-U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rPr>
              <a:t>Over time?</a:t>
            </a:r>
            <a:r>
              <a:rPr lang="en-US" sz="2400">
                <a:solidFill>
                  <a:schemeClr val="dk1"/>
                </a:solidFill>
              </a:rPr>
              <a:t> → Line / Area</a:t>
            </a:r>
            <a:br>
              <a:rPr lang="en-U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rPr>
              <a:t>Relationship?</a:t>
            </a:r>
            <a:r>
              <a:rPr lang="en-US" sz="2400">
                <a:solidFill>
                  <a:schemeClr val="dk1"/>
                </a:solidFill>
              </a:rPr>
              <a:t> → Scatter / Heatmap</a:t>
            </a:r>
            <a:br>
              <a:rPr lang="en-U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rPr>
              <a:t>Distribution?</a:t>
            </a:r>
            <a:r>
              <a:rPr lang="en-US" sz="2400">
                <a:solidFill>
                  <a:schemeClr val="dk1"/>
                </a:solidFill>
              </a:rPr>
              <a:t> → Histogram / Boxplot</a:t>
            </a:r>
            <a:br>
              <a:rPr lang="en-US" sz="2400">
                <a:solidFill>
                  <a:schemeClr val="dk1"/>
                </a:solidFill>
              </a:rPr>
            </a:br>
            <a:endParaRPr sz="2400">
              <a:solidFill>
                <a:schemeClr val="dk1"/>
              </a:solidFill>
            </a:endParaRPr>
          </a:p>
          <a:p>
            <a:pPr indent="0" lvl="0" marL="0" rtl="0" algn="l">
              <a:lnSpc>
                <a:spcPct val="115000"/>
              </a:lnSpc>
              <a:spcBef>
                <a:spcPts val="1200"/>
              </a:spcBef>
              <a:spcAft>
                <a:spcPts val="0"/>
              </a:spcAft>
              <a:buNone/>
            </a:pPr>
            <a:r>
              <a:rPr lang="en-US" sz="2400">
                <a:solidFill>
                  <a:schemeClr val="dk1"/>
                </a:solidFill>
              </a:rPr>
              <a:t>📌 Rule: </a:t>
            </a:r>
            <a:r>
              <a:rPr b="1" lang="en-US" sz="2400">
                <a:solidFill>
                  <a:schemeClr val="dk1"/>
                </a:solidFill>
              </a:rPr>
              <a:t>Always ask: What do I want to show?</a:t>
            </a:r>
            <a:endParaRPr b="1" sz="2400">
              <a:solidFill>
                <a:schemeClr val="dk1"/>
              </a:solidFill>
            </a:endParaRPr>
          </a:p>
          <a:p>
            <a:pPr indent="0" lvl="0" marL="457200" rtl="0" algn="l">
              <a:lnSpc>
                <a:spcPct val="115000"/>
              </a:lnSpc>
              <a:spcBef>
                <a:spcPts val="1200"/>
              </a:spcBef>
              <a:spcAft>
                <a:spcPts val="1200"/>
              </a:spcAft>
              <a:buNone/>
            </a:pPr>
            <a:r>
              <a:t/>
            </a:r>
            <a:endParaRPr b="1" sz="3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nvSpPr>
        <p:spPr>
          <a:xfrm>
            <a:off x="2027025" y="867625"/>
            <a:ext cx="7736400" cy="14700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800">
                <a:solidFill>
                  <a:schemeClr val="dk1"/>
                </a:solidFill>
              </a:rPr>
              <a:t>🟦 Comparison</a:t>
            </a:r>
            <a:endParaRPr b="1" sz="18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If you want to </a:t>
            </a:r>
            <a:r>
              <a:rPr b="1" lang="en-US" sz="1600">
                <a:solidFill>
                  <a:schemeClr val="dk1"/>
                </a:solidFill>
              </a:rPr>
              <a:t>focus on fine differences between categories</a:t>
            </a:r>
            <a:r>
              <a:rPr lang="en-US" sz="1600">
                <a:solidFill>
                  <a:schemeClr val="dk1"/>
                </a:solidFill>
              </a:rPr>
              <a:t> → Bar Chart.</a:t>
            </a:r>
            <a:br>
              <a:rPr lang="en-US"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If you want to </a:t>
            </a:r>
            <a:r>
              <a:rPr b="1" lang="en-US" sz="1600">
                <a:solidFill>
                  <a:schemeClr val="dk1"/>
                </a:solidFill>
              </a:rPr>
              <a:t>track changes over time</a:t>
            </a:r>
            <a:r>
              <a:rPr lang="en-US" sz="1600">
                <a:solidFill>
                  <a:schemeClr val="dk1"/>
                </a:solidFill>
              </a:rPr>
              <a:t> → Line Chart.</a:t>
            </a:r>
            <a:endParaRPr sz="1600">
              <a:solidFill>
                <a:schemeClr val="dk1"/>
              </a:solidFill>
            </a:endParaRPr>
          </a:p>
        </p:txBody>
      </p:sp>
      <p:sp>
        <p:nvSpPr>
          <p:cNvPr id="312" name="Google Shape;312;p41"/>
          <p:cNvSpPr txBox="1"/>
          <p:nvPr/>
        </p:nvSpPr>
        <p:spPr>
          <a:xfrm>
            <a:off x="67575" y="4719150"/>
            <a:ext cx="5996700" cy="19326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700">
                <a:solidFill>
                  <a:schemeClr val="dk1"/>
                </a:solidFill>
              </a:rPr>
              <a:t>🟧 Distribution</a:t>
            </a:r>
            <a:endParaRPr b="1" sz="17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If your goal is to </a:t>
            </a:r>
            <a:r>
              <a:rPr b="1" lang="en-US" sz="1500">
                <a:solidFill>
                  <a:schemeClr val="dk1"/>
                </a:solidFill>
              </a:rPr>
              <a:t>see the overall data pattern</a:t>
            </a:r>
            <a:r>
              <a:rPr lang="en-US" sz="1500">
                <a:solidFill>
                  <a:schemeClr val="dk1"/>
                </a:solidFill>
              </a:rPr>
              <a:t> → Histogram.</a:t>
            </a:r>
            <a:br>
              <a:rPr lang="en-US" sz="1500">
                <a:solidFill>
                  <a:schemeClr val="dk1"/>
                </a:solidFill>
              </a:rPr>
            </a:b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If your goal is to </a:t>
            </a:r>
            <a:r>
              <a:rPr b="1" lang="en-US" sz="1500">
                <a:solidFill>
                  <a:schemeClr val="dk1"/>
                </a:solidFill>
              </a:rPr>
              <a:t>detect outliers (unusual values)</a:t>
            </a:r>
            <a:r>
              <a:rPr lang="en-US" sz="1500">
                <a:solidFill>
                  <a:schemeClr val="dk1"/>
                </a:solidFill>
              </a:rPr>
              <a:t> → Box Plot. </a:t>
            </a:r>
            <a:br>
              <a:rPr lang="en-US" sz="1500">
                <a:solidFill>
                  <a:schemeClr val="dk1"/>
                </a:solidFill>
              </a:rPr>
            </a:br>
            <a:r>
              <a:rPr lang="en-US" sz="1500">
                <a:solidFill>
                  <a:schemeClr val="dk1"/>
                </a:solidFill>
              </a:rPr>
              <a:t> </a:t>
            </a:r>
            <a:br>
              <a:rPr lang="en-US" sz="1500">
                <a:solidFill>
                  <a:schemeClr val="dk1"/>
                </a:solidFill>
              </a:rPr>
            </a:br>
            <a:endParaRPr sz="1500">
              <a:solidFill>
                <a:schemeClr val="dk1"/>
              </a:solidFill>
            </a:endParaRPr>
          </a:p>
        </p:txBody>
      </p:sp>
      <p:sp>
        <p:nvSpPr>
          <p:cNvPr id="313" name="Google Shape;313;p41"/>
          <p:cNvSpPr txBox="1"/>
          <p:nvPr/>
        </p:nvSpPr>
        <p:spPr>
          <a:xfrm>
            <a:off x="793900" y="2510175"/>
            <a:ext cx="10800300" cy="20364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800">
                <a:solidFill>
                  <a:schemeClr val="dk1"/>
                </a:solidFill>
              </a:rPr>
              <a:t>🟩 Composition</a:t>
            </a:r>
            <a:endParaRPr b="1" sz="18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If you want </a:t>
            </a:r>
            <a:r>
              <a:rPr b="1" lang="en-US" sz="1600">
                <a:solidFill>
                  <a:schemeClr val="dk1"/>
                </a:solidFill>
              </a:rPr>
              <a:t>clear and simple percentages</a:t>
            </a:r>
            <a:r>
              <a:rPr lang="en-US" sz="1600">
                <a:solidFill>
                  <a:schemeClr val="dk1"/>
                </a:solidFill>
              </a:rPr>
              <a:t> → Pie Chart.</a:t>
            </a:r>
            <a:br>
              <a:rPr lang="en-US"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If you have </a:t>
            </a:r>
            <a:r>
              <a:rPr b="1" lang="en-US" sz="1600">
                <a:solidFill>
                  <a:schemeClr val="dk1"/>
                </a:solidFill>
              </a:rPr>
              <a:t>time series data and want to see how the whole and its parts change over time</a:t>
            </a:r>
            <a:r>
              <a:rPr lang="en-US" sz="1600">
                <a:solidFill>
                  <a:schemeClr val="dk1"/>
                </a:solidFill>
              </a:rPr>
              <a:t> → Stacked Area Chart.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If you want to </a:t>
            </a:r>
            <a:r>
              <a:rPr b="1" lang="en-US" sz="1600">
                <a:solidFill>
                  <a:schemeClr val="dk1"/>
                </a:solidFill>
              </a:rPr>
              <a:t>compare categories across multiple groups without a time dimension </a:t>
            </a:r>
            <a:r>
              <a:rPr lang="en-US" sz="1600">
                <a:solidFill>
                  <a:schemeClr val="dk1"/>
                </a:solidFill>
              </a:rPr>
              <a:t>→ Stacked Bar Chart.</a:t>
            </a:r>
            <a:endParaRPr sz="1600">
              <a:solidFill>
                <a:schemeClr val="dk1"/>
              </a:solidFill>
            </a:endParaRPr>
          </a:p>
        </p:txBody>
      </p:sp>
      <p:sp>
        <p:nvSpPr>
          <p:cNvPr id="314" name="Google Shape;314;p41"/>
          <p:cNvSpPr txBox="1"/>
          <p:nvPr/>
        </p:nvSpPr>
        <p:spPr>
          <a:xfrm>
            <a:off x="6233000" y="4719150"/>
            <a:ext cx="5773200" cy="19326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700">
                <a:solidFill>
                  <a:schemeClr val="dk1"/>
                </a:solidFill>
              </a:rPr>
              <a:t>🟥 Relationship</a:t>
            </a:r>
            <a:endParaRPr b="1" sz="17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If you have </a:t>
            </a:r>
            <a:r>
              <a:rPr b="1" lang="en-US" sz="1500">
                <a:solidFill>
                  <a:schemeClr val="dk1"/>
                </a:solidFill>
              </a:rPr>
              <a:t>two variables only</a:t>
            </a:r>
            <a:r>
              <a:rPr lang="en-US" sz="1500">
                <a:solidFill>
                  <a:schemeClr val="dk1"/>
                </a:solidFill>
              </a:rPr>
              <a:t> → Scatter Plot.</a:t>
            </a:r>
            <a:br>
              <a:rPr lang="en-US" sz="1500">
                <a:solidFill>
                  <a:schemeClr val="dk1"/>
                </a:solidFill>
              </a:rPr>
            </a:b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If you have </a:t>
            </a:r>
            <a:r>
              <a:rPr b="1" lang="en-US" sz="1500">
                <a:solidFill>
                  <a:schemeClr val="dk1"/>
                </a:solidFill>
              </a:rPr>
              <a:t>three variables</a:t>
            </a:r>
            <a:r>
              <a:rPr lang="en-US" sz="1500">
                <a:solidFill>
                  <a:schemeClr val="dk1"/>
                </a:solidFill>
              </a:rPr>
              <a:t> → Bubble Chart.</a:t>
            </a:r>
            <a:br>
              <a:rPr lang="en-US" sz="1500">
                <a:solidFill>
                  <a:schemeClr val="dk1"/>
                </a:solidFill>
              </a:rPr>
            </a:b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If you want to </a:t>
            </a:r>
            <a:r>
              <a:rPr b="1" lang="en-US" sz="1500">
                <a:solidFill>
                  <a:schemeClr val="dk1"/>
                </a:solidFill>
              </a:rPr>
              <a:t>see clusters in the data</a:t>
            </a:r>
            <a:r>
              <a:rPr lang="en-US" sz="1500">
                <a:solidFill>
                  <a:schemeClr val="dk1"/>
                </a:solidFill>
              </a:rPr>
              <a:t> → Scatter Clusters.</a:t>
            </a:r>
            <a:endParaRPr sz="1800">
              <a:solidFill>
                <a:schemeClr val="dk1"/>
              </a:solidFill>
            </a:endParaRPr>
          </a:p>
        </p:txBody>
      </p:sp>
      <p:sp>
        <p:nvSpPr>
          <p:cNvPr id="315" name="Google Shape;315;p41"/>
          <p:cNvSpPr txBox="1"/>
          <p:nvPr/>
        </p:nvSpPr>
        <p:spPr>
          <a:xfrm>
            <a:off x="4596000" y="205825"/>
            <a:ext cx="30000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US" sz="3100">
                <a:solidFill>
                  <a:schemeClr val="dk1"/>
                </a:solidFill>
              </a:rPr>
              <a:t>💡 Hints </a:t>
            </a:r>
            <a:r>
              <a:rPr b="1" lang="en-US" sz="3100">
                <a:solidFill>
                  <a:schemeClr val="dk1"/>
                </a:solidFill>
              </a:rPr>
              <a:t>💡</a:t>
            </a:r>
            <a:endParaRPr b="1" sz="3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nvSpPr>
        <p:spPr>
          <a:xfrm>
            <a:off x="2799675" y="2782200"/>
            <a:ext cx="7782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u="sng">
                <a:solidFill>
                  <a:schemeClr val="hlink"/>
                </a:solidFill>
                <a:hlinkClick r:id="rId3"/>
              </a:rPr>
              <a:t>Choose the Right Chart – Real-World Scenarios</a:t>
            </a:r>
            <a:endParaRPr b="1" sz="2200"/>
          </a:p>
          <a:p>
            <a:pPr indent="0" lvl="0" marL="0" rtl="0" algn="l">
              <a:spcBef>
                <a:spcPts val="0"/>
              </a:spcBef>
              <a:spcAft>
                <a:spcPts val="0"/>
              </a:spcAft>
              <a:buNone/>
            </a:pPr>
            <a:r>
              <a:t/>
            </a:r>
            <a:endParaRPr b="1" sz="2200"/>
          </a:p>
        </p:txBody>
      </p:sp>
      <p:sp>
        <p:nvSpPr>
          <p:cNvPr id="321" name="Google Shape;321;p42"/>
          <p:cNvSpPr txBox="1"/>
          <p:nvPr/>
        </p:nvSpPr>
        <p:spPr>
          <a:xfrm>
            <a:off x="1240500" y="2476200"/>
            <a:ext cx="97110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2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7" name="Google Shape;327;p43"/>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8" name="Google Shape;328;p43"/>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9" name="Google Shape;329;p43"/>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0" name="Google Shape;330;p43"/>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1" name="Google Shape;331;p43"/>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2" name="Google Shape;332;p43"/>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333" name="Google Shape;333;p43"/>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25</a:t>
            </a:r>
            <a:endParaRPr sz="900"/>
          </a:p>
        </p:txBody>
      </p:sp>
      <p:sp>
        <p:nvSpPr>
          <p:cNvPr id="334" name="Google Shape;334;p43"/>
          <p:cNvSpPr txBox="1"/>
          <p:nvPr/>
        </p:nvSpPr>
        <p:spPr>
          <a:xfrm>
            <a:off x="899160" y="2756016"/>
            <a:ext cx="10393500" cy="22164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Module I</a:t>
            </a:r>
            <a:endParaRPr sz="900"/>
          </a:p>
          <a:p>
            <a:pPr indent="0" lvl="0" marL="0" marR="0" rtl="0" algn="l">
              <a:lnSpc>
                <a:spcPct val="120000"/>
              </a:lnSpc>
              <a:spcBef>
                <a:spcPts val="0"/>
              </a:spcBef>
              <a:spcAft>
                <a:spcPts val="0"/>
              </a:spcAft>
              <a:buNone/>
            </a:pPr>
            <a:r>
              <a:rPr b="1" lang="en-US" sz="4800">
                <a:solidFill>
                  <a:srgbClr val="000000"/>
                </a:solidFill>
                <a:latin typeface="Economica"/>
                <a:ea typeface="Economica"/>
                <a:cs typeface="Economica"/>
                <a:sym typeface="Economica"/>
              </a:rPr>
              <a:t>Introduction Data visualization tools</a:t>
            </a:r>
            <a:endParaRPr sz="900"/>
          </a:p>
          <a:p>
            <a:pPr indent="0" lvl="0" marL="0" marR="0" rtl="0" algn="l">
              <a:lnSpc>
                <a:spcPct val="120000"/>
              </a:lnSpc>
              <a:spcBef>
                <a:spcPts val="0"/>
              </a:spcBef>
              <a:spcAft>
                <a:spcPts val="0"/>
              </a:spcAft>
              <a:buNone/>
            </a:pPr>
            <a:r>
              <a:t/>
            </a:r>
            <a:endParaRPr b="1" sz="4800">
              <a:solidFill>
                <a:srgbClr val="000000"/>
              </a:solidFill>
              <a:latin typeface="Economica"/>
              <a:ea typeface="Economica"/>
              <a:cs typeface="Economica"/>
              <a:sym typeface="Economica"/>
            </a:endParaRPr>
          </a:p>
        </p:txBody>
      </p:sp>
      <p:sp>
        <p:nvSpPr>
          <p:cNvPr id="335" name="Google Shape;335;p43"/>
          <p:cNvSpPr txBox="1"/>
          <p:nvPr/>
        </p:nvSpPr>
        <p:spPr>
          <a:xfrm>
            <a:off x="899160" y="4493133"/>
            <a:ext cx="10315200" cy="6774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4400">
                <a:solidFill>
                  <a:srgbClr val="FF0000"/>
                </a:solidFill>
                <a:latin typeface="Arial"/>
                <a:ea typeface="Arial"/>
                <a:cs typeface="Arial"/>
                <a:sym typeface="Arial"/>
              </a:rPr>
              <a:t>Plot Libraries</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nvSpPr>
        <p:spPr>
          <a:xfrm>
            <a:off x="1723541" y="1283228"/>
            <a:ext cx="17456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1869A6"/>
                </a:solidFill>
                <a:latin typeface="Arial"/>
                <a:ea typeface="Arial"/>
                <a:cs typeface="Arial"/>
                <a:sym typeface="Arial"/>
              </a:rPr>
              <a:t>Agenda</a:t>
            </a:r>
            <a:r>
              <a:rPr b="0" i="0" lang="en-US" sz="2800" u="none" cap="none" strike="noStrike">
                <a:solidFill>
                  <a:srgbClr val="1869A6"/>
                </a:solidFill>
                <a:latin typeface="Arial"/>
                <a:ea typeface="Arial"/>
                <a:cs typeface="Arial"/>
                <a:sym typeface="Arial"/>
              </a:rPr>
              <a:t>:</a:t>
            </a:r>
            <a:endParaRPr/>
          </a:p>
        </p:txBody>
      </p:sp>
      <p:graphicFrame>
        <p:nvGraphicFramePr>
          <p:cNvPr id="166" name="Google Shape;166;p26"/>
          <p:cNvGraphicFramePr/>
          <p:nvPr/>
        </p:nvGraphicFramePr>
        <p:xfrm>
          <a:off x="2596378" y="2225964"/>
          <a:ext cx="3000000" cy="3000000"/>
        </p:xfrm>
        <a:graphic>
          <a:graphicData uri="http://schemas.openxmlformats.org/drawingml/2006/table">
            <a:tbl>
              <a:tblPr bandRow="1" firstRow="1">
                <a:noFill/>
                <a:tableStyleId>{A7489319-6698-49BF-AADA-D738765D07C8}</a:tableStyleId>
              </a:tblPr>
              <a:tblGrid>
                <a:gridCol w="568300"/>
                <a:gridCol w="6430925"/>
              </a:tblGrid>
              <a:tr h="482125">
                <a:tc>
                  <a:txBody>
                    <a:bodyPr/>
                    <a:lstStyle/>
                    <a:p>
                      <a:pPr indent="0" lvl="0" marL="0" marR="0" rtl="0" algn="ctr">
                        <a:spcBef>
                          <a:spcPts val="0"/>
                        </a:spcBef>
                        <a:spcAft>
                          <a:spcPts val="0"/>
                        </a:spcAft>
                        <a:buNone/>
                      </a:pPr>
                      <a:r>
                        <a:rPr b="1" lang="en-US" sz="1800" u="none" cap="none" strike="noStrike">
                          <a:solidFill>
                            <a:schemeClr val="lt1"/>
                          </a:solidFill>
                        </a:rPr>
                        <a:t>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c>
                  <a:txBody>
                    <a:bodyPr/>
                    <a:lstStyle/>
                    <a:p>
                      <a:pPr indent="0" lvl="0" marL="0" marR="0" rtl="0" algn="ctr">
                        <a:spcBef>
                          <a:spcPts val="0"/>
                        </a:spcBef>
                        <a:spcAft>
                          <a:spcPts val="0"/>
                        </a:spcAft>
                        <a:buNone/>
                      </a:pPr>
                      <a:r>
                        <a:rPr lang="en-US" sz="1800" u="none" cap="none" strike="noStrike"/>
                        <a:t>Introduction to Matplotlib</a:t>
                      </a:r>
                      <a:endParaRPr b="1" sz="1800" u="none" cap="none" strike="noStrike">
                        <a:solidFill>
                          <a:schemeClr val="lt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r>
              <a:tr h="496425">
                <a:tc>
                  <a:txBody>
                    <a:bodyPr/>
                    <a:lstStyle/>
                    <a:p>
                      <a:pPr indent="0" lvl="0" marL="0" marR="0" rtl="0" algn="ctr">
                        <a:spcBef>
                          <a:spcPts val="0"/>
                        </a:spcBef>
                        <a:spcAft>
                          <a:spcPts val="0"/>
                        </a:spcAft>
                        <a:buNone/>
                      </a:pPr>
                      <a:r>
                        <a:rPr b="1" lang="en-US" sz="1800" u="none" cap="none" strike="noStrike">
                          <a:solidFill>
                            <a:schemeClr val="lt1"/>
                          </a:solidFill>
                        </a:rPr>
                        <a:t>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c>
                  <a:txBody>
                    <a:bodyPr/>
                    <a:lstStyle/>
                    <a:p>
                      <a:pPr indent="0" lvl="0" marL="0" marR="0" rtl="0" algn="ctr">
                        <a:spcBef>
                          <a:spcPts val="0"/>
                        </a:spcBef>
                        <a:spcAft>
                          <a:spcPts val="0"/>
                        </a:spcAft>
                        <a:buNone/>
                      </a:pPr>
                      <a:r>
                        <a:rPr b="1" lang="en-US" sz="1800" u="none" cap="none" strike="noStrike">
                          <a:solidFill>
                            <a:schemeClr val="lt1"/>
                          </a:solidFill>
                        </a:rPr>
                        <a:t> Introduction to Seaborn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r>
              <a:tr h="496425">
                <a:tc>
                  <a:txBody>
                    <a:bodyPr/>
                    <a:lstStyle/>
                    <a:p>
                      <a:pPr indent="0" lvl="0" marL="0" marR="0" rtl="0" algn="ctr">
                        <a:spcBef>
                          <a:spcPts val="0"/>
                        </a:spcBef>
                        <a:spcAft>
                          <a:spcPts val="0"/>
                        </a:spcAft>
                        <a:buNone/>
                      </a:pPr>
                      <a:r>
                        <a:rPr b="1" lang="en-US" sz="1800" u="none" cap="none" strike="noStrike">
                          <a:solidFill>
                            <a:schemeClr val="lt1"/>
                          </a:solidFill>
                        </a:rPr>
                        <a:t>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c>
                  <a:txBody>
                    <a:bodyPr/>
                    <a:lstStyle/>
                    <a:p>
                      <a:pPr indent="0" lvl="0" marL="0" marR="0" rtl="0" algn="ctr">
                        <a:spcBef>
                          <a:spcPts val="0"/>
                        </a:spcBef>
                        <a:spcAft>
                          <a:spcPts val="0"/>
                        </a:spcAft>
                        <a:buNone/>
                      </a:pPr>
                      <a:r>
                        <a:rPr b="1" lang="en-US" sz="1800" u="none" cap="none" strike="noStrike">
                          <a:solidFill>
                            <a:schemeClr val="lt1"/>
                          </a:solidFill>
                        </a:rPr>
                        <a:t>Practical Visualization Examples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1869A6"/>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1" name="Google Shape;341;p44"/>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2" name="Google Shape;342;p44"/>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3" name="Google Shape;343;p44"/>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4" name="Google Shape;344;p44"/>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5" name="Google Shape;345;p44"/>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6" name="Google Shape;346;p44"/>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347" name="Google Shape;347;p44"/>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26</a:t>
            </a:r>
            <a:endParaRPr sz="900"/>
          </a:p>
        </p:txBody>
      </p:sp>
      <p:sp>
        <p:nvSpPr>
          <p:cNvPr id="348" name="Google Shape;348;p44"/>
          <p:cNvSpPr/>
          <p:nvPr/>
        </p:nvSpPr>
        <p:spPr>
          <a:xfrm>
            <a:off x="93317" y="2100688"/>
            <a:ext cx="3237617" cy="2659945"/>
          </a:xfrm>
          <a:custGeom>
            <a:rect b="b" l="l" r="r" t="t"/>
            <a:pathLst>
              <a:path extrusionOk="0" h="3984936" w="4850363">
                <a:moveTo>
                  <a:pt x="0" y="0"/>
                </a:moveTo>
                <a:lnTo>
                  <a:pt x="4850363" y="0"/>
                </a:lnTo>
                <a:lnTo>
                  <a:pt x="4850363" y="3984936"/>
                </a:lnTo>
                <a:lnTo>
                  <a:pt x="0" y="3984936"/>
                </a:lnTo>
                <a:lnTo>
                  <a:pt x="0" y="0"/>
                </a:lnTo>
                <a:close/>
              </a:path>
            </a:pathLst>
          </a:custGeom>
          <a:blipFill rotWithShape="1">
            <a:blip r:embed="rId6">
              <a:alphaModFix/>
            </a:blip>
            <a:stretch>
              <a:fillRect b="-25749" l="0" r="-157076" t="-37978"/>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9" name="Google Shape;349;p44"/>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Popular plot libraries:</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5" name="Google Shape;355;p45"/>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356" name="Google Shape;356;p45"/>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27</a:t>
            </a:r>
            <a:endParaRPr sz="900"/>
          </a:p>
        </p:txBody>
      </p:sp>
      <p:sp>
        <p:nvSpPr>
          <p:cNvPr id="357" name="Google Shape;357;p45"/>
          <p:cNvSpPr/>
          <p:nvPr/>
        </p:nvSpPr>
        <p:spPr>
          <a:xfrm>
            <a:off x="-181159" y="1895093"/>
            <a:ext cx="8323343" cy="896208"/>
          </a:xfrm>
          <a:custGeom>
            <a:rect b="b" l="l" r="r" t="t"/>
            <a:pathLst>
              <a:path extrusionOk="0" h="1342634" w="12469428">
                <a:moveTo>
                  <a:pt x="0" y="0"/>
                </a:moveTo>
                <a:lnTo>
                  <a:pt x="12469428" y="0"/>
                </a:lnTo>
                <a:lnTo>
                  <a:pt x="12469428" y="1342634"/>
                </a:lnTo>
                <a:lnTo>
                  <a:pt x="0" y="1342634"/>
                </a:lnTo>
                <a:lnTo>
                  <a:pt x="0" y="0"/>
                </a:lnTo>
                <a:close/>
              </a:path>
            </a:pathLst>
          </a:custGeom>
          <a:blipFill rotWithShape="1">
            <a:blip r:embed="rId3">
              <a:alphaModFix/>
            </a:blip>
            <a:stretch>
              <a:fillRect b="-181491" l="0" r="0" t="-204416"/>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8" name="Google Shape;358;p45"/>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Matplotlib:</a:t>
            </a:r>
            <a:endParaRPr sz="900"/>
          </a:p>
        </p:txBody>
      </p:sp>
      <p:sp>
        <p:nvSpPr>
          <p:cNvPr id="359" name="Google Shape;359;p45"/>
          <p:cNvSpPr/>
          <p:nvPr/>
        </p:nvSpPr>
        <p:spPr>
          <a:xfrm>
            <a:off x="8168171" y="2393945"/>
            <a:ext cx="2809526" cy="793466"/>
          </a:xfrm>
          <a:custGeom>
            <a:rect b="b" l="l" r="r" t="t"/>
            <a:pathLst>
              <a:path extrusionOk="0" h="1188713" w="4209028">
                <a:moveTo>
                  <a:pt x="0" y="0"/>
                </a:moveTo>
                <a:lnTo>
                  <a:pt x="4209028" y="0"/>
                </a:lnTo>
                <a:lnTo>
                  <a:pt x="4209028" y="1188713"/>
                </a:lnTo>
                <a:lnTo>
                  <a:pt x="0" y="1188713"/>
                </a:lnTo>
                <a:lnTo>
                  <a:pt x="0" y="0"/>
                </a:lnTo>
                <a:close/>
              </a:path>
            </a:pathLst>
          </a:custGeom>
          <a:blipFill rotWithShape="1">
            <a:blip r:embed="rId3">
              <a:alphaModFix/>
            </a:blip>
            <a:stretch>
              <a:fillRect b="-338798" l="-15839" r="-180395" t="-110049"/>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360" name="Google Shape;360;p45"/>
          <p:cNvPicPr preferRelativeResize="0"/>
          <p:nvPr/>
        </p:nvPicPr>
        <p:blipFill>
          <a:blip r:embed="rId4">
            <a:alphaModFix/>
          </a:blip>
          <a:stretch>
            <a:fillRect/>
          </a:stretch>
        </p:blipFill>
        <p:spPr>
          <a:xfrm>
            <a:off x="1215775" y="2959000"/>
            <a:ext cx="6926400" cy="346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6" name="Google Shape;366;p46"/>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7" name="Google Shape;367;p46"/>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8" name="Google Shape;368;p46"/>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9" name="Google Shape;369;p46"/>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0" name="Google Shape;370;p46"/>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1" name="Google Shape;371;p46"/>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372" name="Google Shape;372;p46"/>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28</a:t>
            </a:r>
            <a:endParaRPr sz="900"/>
          </a:p>
        </p:txBody>
      </p:sp>
      <p:sp>
        <p:nvSpPr>
          <p:cNvPr id="373" name="Google Shape;373;p46"/>
          <p:cNvSpPr/>
          <p:nvPr/>
        </p:nvSpPr>
        <p:spPr>
          <a:xfrm>
            <a:off x="1151496" y="2574989"/>
            <a:ext cx="9365008" cy="2626769"/>
          </a:xfrm>
          <a:custGeom>
            <a:rect b="b" l="l" r="r" t="t"/>
            <a:pathLst>
              <a:path extrusionOk="0" h="3935235" w="14029974">
                <a:moveTo>
                  <a:pt x="0" y="0"/>
                </a:moveTo>
                <a:lnTo>
                  <a:pt x="14029974" y="0"/>
                </a:lnTo>
                <a:lnTo>
                  <a:pt x="14029974" y="3935234"/>
                </a:lnTo>
                <a:lnTo>
                  <a:pt x="0" y="3935234"/>
                </a:lnTo>
                <a:lnTo>
                  <a:pt x="0" y="0"/>
                </a:lnTo>
                <a:close/>
              </a:path>
            </a:pathLst>
          </a:custGeom>
          <a:blipFill rotWithShape="1">
            <a:blip r:embed="rId6">
              <a:alphaModFix/>
            </a:blip>
            <a:stretch>
              <a:fillRect b="-39607" l="0" r="0" t="-46938"/>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4" name="Google Shape;374;p46"/>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Matplotlib:</a:t>
            </a:r>
            <a:endParaRPr sz="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0" name="Google Shape;380;p47"/>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1" name="Google Shape;381;p47"/>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2" name="Google Shape;382;p47"/>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3" name="Google Shape;383;p47"/>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4" name="Google Shape;384;p47"/>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5" name="Google Shape;385;p47"/>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386" name="Google Shape;386;p47"/>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29</a:t>
            </a:r>
            <a:endParaRPr sz="900"/>
          </a:p>
        </p:txBody>
      </p:sp>
      <p:sp>
        <p:nvSpPr>
          <p:cNvPr id="387" name="Google Shape;387;p47"/>
          <p:cNvSpPr/>
          <p:nvPr/>
        </p:nvSpPr>
        <p:spPr>
          <a:xfrm>
            <a:off x="225936" y="1965394"/>
            <a:ext cx="4679369" cy="742095"/>
          </a:xfrm>
          <a:custGeom>
            <a:rect b="b" l="l" r="r" t="t"/>
            <a:pathLst>
              <a:path extrusionOk="0" h="1111753" w="7010291">
                <a:moveTo>
                  <a:pt x="0" y="0"/>
                </a:moveTo>
                <a:lnTo>
                  <a:pt x="7010291" y="0"/>
                </a:lnTo>
                <a:lnTo>
                  <a:pt x="7010291" y="1111753"/>
                </a:lnTo>
                <a:lnTo>
                  <a:pt x="0" y="1111753"/>
                </a:lnTo>
                <a:lnTo>
                  <a:pt x="0" y="0"/>
                </a:lnTo>
                <a:close/>
              </a:path>
            </a:pathLst>
          </a:custGeom>
          <a:blipFill rotWithShape="1">
            <a:blip r:embed="rId6">
              <a:alphaModFix/>
            </a:blip>
            <a:stretch>
              <a:fillRect b="-182266" l="-5778" r="-72087" t="-304553"/>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8" name="Google Shape;388;p47"/>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Pandas:</a:t>
            </a:r>
            <a:endParaRPr sz="900"/>
          </a:p>
        </p:txBody>
      </p:sp>
      <p:sp>
        <p:nvSpPr>
          <p:cNvPr id="389" name="Google Shape;389;p47"/>
          <p:cNvSpPr/>
          <p:nvPr/>
        </p:nvSpPr>
        <p:spPr>
          <a:xfrm>
            <a:off x="9000039" y="1717411"/>
            <a:ext cx="1713612" cy="1238681"/>
          </a:xfrm>
          <a:custGeom>
            <a:rect b="b" l="l" r="r" t="t"/>
            <a:pathLst>
              <a:path extrusionOk="0" h="1855702" w="2567209">
                <a:moveTo>
                  <a:pt x="0" y="0"/>
                </a:moveTo>
                <a:lnTo>
                  <a:pt x="2567209" y="0"/>
                </a:lnTo>
                <a:lnTo>
                  <a:pt x="2567209" y="1855702"/>
                </a:lnTo>
                <a:lnTo>
                  <a:pt x="0" y="1855702"/>
                </a:lnTo>
                <a:lnTo>
                  <a:pt x="0" y="0"/>
                </a:lnTo>
                <a:close/>
              </a:path>
            </a:pathLst>
          </a:custGeom>
          <a:blipFill rotWithShape="1">
            <a:blip r:embed="rId6">
              <a:alphaModFix/>
            </a:blip>
            <a:stretch>
              <a:fillRect b="-181071" l="-31966" r="-353705" t="-70496"/>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390" name="Google Shape;390;p47"/>
          <p:cNvPicPr preferRelativeResize="0"/>
          <p:nvPr/>
        </p:nvPicPr>
        <p:blipFill>
          <a:blip r:embed="rId7">
            <a:alphaModFix/>
          </a:blip>
          <a:stretch>
            <a:fillRect/>
          </a:stretch>
        </p:blipFill>
        <p:spPr>
          <a:xfrm>
            <a:off x="3148550" y="3400650"/>
            <a:ext cx="5714275" cy="298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6" name="Google Shape;396;p48"/>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7" name="Google Shape;397;p48"/>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8" name="Google Shape;398;p48"/>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9" name="Google Shape;399;p48"/>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0" name="Google Shape;400;p48"/>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1" name="Google Shape;401;p48"/>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402" name="Google Shape;402;p48"/>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30</a:t>
            </a:r>
            <a:endParaRPr sz="900"/>
          </a:p>
        </p:txBody>
      </p:sp>
      <p:sp>
        <p:nvSpPr>
          <p:cNvPr id="403" name="Google Shape;403;p48"/>
          <p:cNvSpPr/>
          <p:nvPr/>
        </p:nvSpPr>
        <p:spPr>
          <a:xfrm>
            <a:off x="685800" y="2134525"/>
            <a:ext cx="6491112" cy="2882552"/>
          </a:xfrm>
          <a:custGeom>
            <a:rect b="b" l="l" r="r" t="t"/>
            <a:pathLst>
              <a:path extrusionOk="0" h="4318430" w="9724512">
                <a:moveTo>
                  <a:pt x="0" y="0"/>
                </a:moveTo>
                <a:lnTo>
                  <a:pt x="9724512" y="0"/>
                </a:lnTo>
                <a:lnTo>
                  <a:pt x="9724512" y="4318431"/>
                </a:lnTo>
                <a:lnTo>
                  <a:pt x="0" y="4318431"/>
                </a:lnTo>
                <a:lnTo>
                  <a:pt x="0" y="0"/>
                </a:lnTo>
                <a:close/>
              </a:path>
            </a:pathLst>
          </a:custGeom>
          <a:blipFill rotWithShape="1">
            <a:blip r:embed="rId6">
              <a:alphaModFix/>
            </a:blip>
            <a:stretch>
              <a:fillRect b="-17218" l="0" r="-28219" t="-33857"/>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4" name="Google Shape;404;p48"/>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Pandas:</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9"/>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0" name="Google Shape;410;p49"/>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1" name="Google Shape;411;p49"/>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2" name="Google Shape;412;p49"/>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3" name="Google Shape;413;p49"/>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4" name="Google Shape;414;p49"/>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5" name="Google Shape;415;p49"/>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416" name="Google Shape;416;p49"/>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31</a:t>
            </a:r>
            <a:endParaRPr sz="900"/>
          </a:p>
        </p:txBody>
      </p:sp>
      <p:sp>
        <p:nvSpPr>
          <p:cNvPr id="417" name="Google Shape;417;p49"/>
          <p:cNvSpPr/>
          <p:nvPr/>
        </p:nvSpPr>
        <p:spPr>
          <a:xfrm>
            <a:off x="363468" y="1552523"/>
            <a:ext cx="6295236" cy="827713"/>
          </a:xfrm>
          <a:custGeom>
            <a:rect b="b" l="l" r="r" t="t"/>
            <a:pathLst>
              <a:path extrusionOk="0" h="1240020" w="9431065">
                <a:moveTo>
                  <a:pt x="0" y="0"/>
                </a:moveTo>
                <a:lnTo>
                  <a:pt x="9431065" y="0"/>
                </a:lnTo>
                <a:lnTo>
                  <a:pt x="9431065" y="1240021"/>
                </a:lnTo>
                <a:lnTo>
                  <a:pt x="0" y="1240021"/>
                </a:lnTo>
                <a:lnTo>
                  <a:pt x="0" y="0"/>
                </a:lnTo>
                <a:close/>
              </a:path>
            </a:pathLst>
          </a:custGeom>
          <a:blipFill rotWithShape="1">
            <a:blip r:embed="rId6">
              <a:alphaModFix/>
            </a:blip>
            <a:stretch>
              <a:fillRect b="-157210" l="-7069" r="-25139" t="-268911"/>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8" name="Google Shape;418;p49"/>
          <p:cNvSpPr txBox="1"/>
          <p:nvPr/>
        </p:nvSpPr>
        <p:spPr>
          <a:xfrm>
            <a:off x="363468" y="1015936"/>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Seaborn:</a:t>
            </a:r>
            <a:endParaRPr sz="900"/>
          </a:p>
        </p:txBody>
      </p:sp>
      <p:sp>
        <p:nvSpPr>
          <p:cNvPr id="419" name="Google Shape;419;p49"/>
          <p:cNvSpPr/>
          <p:nvPr/>
        </p:nvSpPr>
        <p:spPr>
          <a:xfrm>
            <a:off x="9862416" y="1984111"/>
            <a:ext cx="1346500" cy="1392794"/>
          </a:xfrm>
          <a:custGeom>
            <a:rect b="b" l="l" r="r" t="t"/>
            <a:pathLst>
              <a:path extrusionOk="0" h="2086583" w="2017228">
                <a:moveTo>
                  <a:pt x="0" y="0"/>
                </a:moveTo>
                <a:lnTo>
                  <a:pt x="2017228" y="0"/>
                </a:lnTo>
                <a:lnTo>
                  <a:pt x="2017228" y="2086583"/>
                </a:lnTo>
                <a:lnTo>
                  <a:pt x="0" y="2086583"/>
                </a:lnTo>
                <a:lnTo>
                  <a:pt x="0" y="0"/>
                </a:lnTo>
                <a:close/>
              </a:path>
            </a:pathLst>
          </a:custGeom>
          <a:blipFill rotWithShape="1">
            <a:blip r:embed="rId6">
              <a:alphaModFix/>
            </a:blip>
            <a:stretch>
              <a:fillRect b="-148757" l="-24147" r="-493899" t="-63928"/>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descr="Making Beautiful Plots with Seaborn in Python &gt; Data AI Revolution" id="420" name="Google Shape;420;p49"/>
          <p:cNvPicPr preferRelativeResize="0"/>
          <p:nvPr/>
        </p:nvPicPr>
        <p:blipFill>
          <a:blip r:embed="rId7">
            <a:alphaModFix/>
          </a:blip>
          <a:stretch>
            <a:fillRect/>
          </a:stretch>
        </p:blipFill>
        <p:spPr>
          <a:xfrm>
            <a:off x="3812375" y="2380225"/>
            <a:ext cx="8379626" cy="447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0"/>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6" name="Google Shape;426;p50"/>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7" name="Google Shape;427;p50"/>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8" name="Google Shape;428;p50"/>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9" name="Google Shape;429;p50"/>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0" name="Google Shape;430;p50"/>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1" name="Google Shape;431;p50"/>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432" name="Google Shape;432;p50"/>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32</a:t>
            </a:r>
            <a:endParaRPr sz="900"/>
          </a:p>
        </p:txBody>
      </p:sp>
      <p:sp>
        <p:nvSpPr>
          <p:cNvPr id="433" name="Google Shape;433;p50"/>
          <p:cNvSpPr/>
          <p:nvPr/>
        </p:nvSpPr>
        <p:spPr>
          <a:xfrm>
            <a:off x="1700092" y="2339752"/>
            <a:ext cx="7843881" cy="2814058"/>
          </a:xfrm>
          <a:custGeom>
            <a:rect b="b" l="l" r="r" t="t"/>
            <a:pathLst>
              <a:path extrusionOk="0" h="4215817" w="11751132">
                <a:moveTo>
                  <a:pt x="0" y="0"/>
                </a:moveTo>
                <a:lnTo>
                  <a:pt x="11751133" y="0"/>
                </a:lnTo>
                <a:lnTo>
                  <a:pt x="11751133" y="4215817"/>
                </a:lnTo>
                <a:lnTo>
                  <a:pt x="0" y="4215817"/>
                </a:lnTo>
                <a:lnTo>
                  <a:pt x="0" y="0"/>
                </a:lnTo>
                <a:close/>
              </a:path>
            </a:pathLst>
          </a:custGeom>
          <a:blipFill rotWithShape="1">
            <a:blip r:embed="rId6">
              <a:alphaModFix/>
            </a:blip>
            <a:stretch>
              <a:fillRect b="-18249" l="0" r="-6109" t="-36508"/>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4" name="Google Shape;434;p50"/>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Seaborn:</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0" name="Google Shape;440;p51"/>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1" name="Google Shape;441;p51"/>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2" name="Google Shape;442;p51"/>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3" name="Google Shape;443;p51"/>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4" name="Google Shape;444;p51"/>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5" name="Google Shape;445;p51"/>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446" name="Google Shape;446;p51"/>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33</a:t>
            </a:r>
            <a:endParaRPr sz="900"/>
          </a:p>
        </p:txBody>
      </p:sp>
      <p:sp>
        <p:nvSpPr>
          <p:cNvPr id="447" name="Google Shape;447;p51"/>
          <p:cNvSpPr/>
          <p:nvPr/>
        </p:nvSpPr>
        <p:spPr>
          <a:xfrm>
            <a:off x="2028674" y="216340"/>
            <a:ext cx="9149935" cy="3018225"/>
          </a:xfrm>
          <a:custGeom>
            <a:rect b="b" l="l" r="r" t="t"/>
            <a:pathLst>
              <a:path extrusionOk="0" h="4521685" w="13707768">
                <a:moveTo>
                  <a:pt x="0" y="0"/>
                </a:moveTo>
                <a:lnTo>
                  <a:pt x="13707768" y="0"/>
                </a:lnTo>
                <a:lnTo>
                  <a:pt x="13707768" y="4521685"/>
                </a:lnTo>
                <a:lnTo>
                  <a:pt x="0" y="4521685"/>
                </a:lnTo>
                <a:lnTo>
                  <a:pt x="0" y="0"/>
                </a:lnTo>
                <a:close/>
              </a:path>
            </a:pathLst>
          </a:custGeom>
          <a:blipFill rotWithShape="1">
            <a:blip r:embed="rId6">
              <a:alphaModFix/>
            </a:blip>
            <a:stretch>
              <a:fillRect b="-23698" l="0" r="0" t="-34917"/>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8" name="Google Shape;448;p51"/>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Folium:</a:t>
            </a:r>
            <a:endParaRPr sz="900"/>
          </a:p>
        </p:txBody>
      </p:sp>
      <p:pic>
        <p:nvPicPr>
          <p:cNvPr id="449" name="Google Shape;449;p51"/>
          <p:cNvPicPr preferRelativeResize="0"/>
          <p:nvPr/>
        </p:nvPicPr>
        <p:blipFill>
          <a:blip r:embed="rId7">
            <a:alphaModFix/>
          </a:blip>
          <a:stretch>
            <a:fillRect/>
          </a:stretch>
        </p:blipFill>
        <p:spPr>
          <a:xfrm>
            <a:off x="5729214" y="3106325"/>
            <a:ext cx="6365625" cy="375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2"/>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5" name="Google Shape;455;p52"/>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6" name="Google Shape;456;p52"/>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7" name="Google Shape;457;p52"/>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8" name="Google Shape;458;p52"/>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9" name="Google Shape;459;p52"/>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0" name="Google Shape;460;p52"/>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461" name="Google Shape;461;p52"/>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34</a:t>
            </a:r>
            <a:endParaRPr sz="900"/>
          </a:p>
        </p:txBody>
      </p:sp>
      <p:sp>
        <p:nvSpPr>
          <p:cNvPr id="462" name="Google Shape;462;p52"/>
          <p:cNvSpPr/>
          <p:nvPr/>
        </p:nvSpPr>
        <p:spPr>
          <a:xfrm>
            <a:off x="3988739" y="263212"/>
            <a:ext cx="5412322" cy="861961"/>
          </a:xfrm>
          <a:custGeom>
            <a:rect b="b" l="l" r="r" t="t"/>
            <a:pathLst>
              <a:path extrusionOk="0" h="1291327" w="8108347">
                <a:moveTo>
                  <a:pt x="0" y="0"/>
                </a:moveTo>
                <a:lnTo>
                  <a:pt x="8108347" y="0"/>
                </a:lnTo>
                <a:lnTo>
                  <a:pt x="8108347" y="1291327"/>
                </a:lnTo>
                <a:lnTo>
                  <a:pt x="0" y="1291327"/>
                </a:lnTo>
                <a:lnTo>
                  <a:pt x="0" y="0"/>
                </a:lnTo>
                <a:close/>
              </a:path>
            </a:pathLst>
          </a:custGeom>
          <a:blipFill rotWithShape="1">
            <a:blip r:embed="rId6">
              <a:alphaModFix/>
            </a:blip>
            <a:stretch>
              <a:fillRect b="-150959" l="-9169" r="-44607" t="-254243"/>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3" name="Google Shape;463;p52"/>
          <p:cNvSpPr txBox="1"/>
          <p:nvPr/>
        </p:nvSpPr>
        <p:spPr>
          <a:xfrm>
            <a:off x="1068393" y="4032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Plotly &amp; Dash:</a:t>
            </a:r>
            <a:endParaRPr sz="900"/>
          </a:p>
        </p:txBody>
      </p:sp>
      <p:sp>
        <p:nvSpPr>
          <p:cNvPr id="464" name="Google Shape;464;p52"/>
          <p:cNvSpPr/>
          <p:nvPr/>
        </p:nvSpPr>
        <p:spPr>
          <a:xfrm>
            <a:off x="9401057" y="232990"/>
            <a:ext cx="2244445" cy="833018"/>
          </a:xfrm>
          <a:custGeom>
            <a:rect b="b" l="l" r="r" t="t"/>
            <a:pathLst>
              <a:path extrusionOk="0" h="1247967" w="3362465">
                <a:moveTo>
                  <a:pt x="0" y="0"/>
                </a:moveTo>
                <a:lnTo>
                  <a:pt x="3362465" y="0"/>
                </a:lnTo>
                <a:lnTo>
                  <a:pt x="3362465" y="1247968"/>
                </a:lnTo>
                <a:lnTo>
                  <a:pt x="0" y="1247968"/>
                </a:lnTo>
                <a:lnTo>
                  <a:pt x="0" y="0"/>
                </a:lnTo>
                <a:close/>
              </a:path>
            </a:pathLst>
          </a:custGeom>
          <a:blipFill rotWithShape="1">
            <a:blip r:embed="rId6">
              <a:alphaModFix/>
            </a:blip>
            <a:stretch>
              <a:fillRect b="-291222" l="-132748" r="-138088" t="-131543"/>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465" name="Google Shape;465;p52"/>
          <p:cNvPicPr preferRelativeResize="0"/>
          <p:nvPr/>
        </p:nvPicPr>
        <p:blipFill>
          <a:blip r:embed="rId7">
            <a:alphaModFix/>
          </a:blip>
          <a:stretch>
            <a:fillRect/>
          </a:stretch>
        </p:blipFill>
        <p:spPr>
          <a:xfrm>
            <a:off x="546700" y="1125175"/>
            <a:ext cx="10586881" cy="5493200"/>
          </a:xfrm>
          <a:prstGeom prst="rect">
            <a:avLst/>
          </a:prstGeom>
          <a:noFill/>
          <a:ln>
            <a:noFill/>
          </a:ln>
        </p:spPr>
      </p:pic>
      <p:sp>
        <p:nvSpPr>
          <p:cNvPr id="466" name="Google Shape;466;p52"/>
          <p:cNvSpPr/>
          <p:nvPr/>
        </p:nvSpPr>
        <p:spPr>
          <a:xfrm>
            <a:off x="10042509" y="1125186"/>
            <a:ext cx="1955195" cy="747400"/>
          </a:xfrm>
          <a:custGeom>
            <a:rect b="b" l="l" r="r" t="t"/>
            <a:pathLst>
              <a:path extrusionOk="0" h="1119700" w="2929131">
                <a:moveTo>
                  <a:pt x="0" y="0"/>
                </a:moveTo>
                <a:lnTo>
                  <a:pt x="2929131" y="0"/>
                </a:lnTo>
                <a:lnTo>
                  <a:pt x="2929131" y="1119700"/>
                </a:lnTo>
                <a:lnTo>
                  <a:pt x="0" y="1119700"/>
                </a:lnTo>
                <a:lnTo>
                  <a:pt x="0" y="0"/>
                </a:lnTo>
                <a:close/>
              </a:path>
            </a:pathLst>
          </a:custGeom>
          <a:blipFill rotWithShape="1">
            <a:blip r:embed="rId6">
              <a:alphaModFix/>
            </a:blip>
            <a:stretch>
              <a:fillRect b="-336036" l="-25394" r="-300263" t="-146611"/>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3"/>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2" name="Google Shape;472;p53"/>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3" name="Google Shape;473;p53"/>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4" name="Google Shape;474;p53"/>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5" name="Google Shape;475;p53"/>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6" name="Google Shape;476;p53"/>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7" name="Google Shape;477;p53"/>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478" name="Google Shape;478;p53"/>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35</a:t>
            </a:r>
            <a:endParaRPr sz="900"/>
          </a:p>
        </p:txBody>
      </p:sp>
      <p:sp>
        <p:nvSpPr>
          <p:cNvPr id="479" name="Google Shape;479;p53"/>
          <p:cNvSpPr/>
          <p:nvPr/>
        </p:nvSpPr>
        <p:spPr>
          <a:xfrm>
            <a:off x="3211963" y="2635113"/>
            <a:ext cx="5775283" cy="2244350"/>
          </a:xfrm>
          <a:custGeom>
            <a:rect b="b" l="l" r="r" t="t"/>
            <a:pathLst>
              <a:path extrusionOk="0" h="3362322" w="8652110">
                <a:moveTo>
                  <a:pt x="0" y="0"/>
                </a:moveTo>
                <a:lnTo>
                  <a:pt x="8652110" y="0"/>
                </a:lnTo>
                <a:lnTo>
                  <a:pt x="8652110" y="3362321"/>
                </a:lnTo>
                <a:lnTo>
                  <a:pt x="0" y="3362321"/>
                </a:lnTo>
                <a:lnTo>
                  <a:pt x="0" y="0"/>
                </a:lnTo>
                <a:close/>
              </a:path>
            </a:pathLst>
          </a:custGeom>
          <a:blipFill rotWithShape="1">
            <a:blip r:embed="rId6">
              <a:alphaModFix/>
            </a:blip>
            <a:stretch>
              <a:fillRect b="-45399" l="-33208" r="-34928" t="-80998"/>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0" name="Google Shape;480;p53"/>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Plotly:</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2" name="Google Shape;172;p27"/>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3" name="Google Shape;173;p27"/>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4" name="Google Shape;174;p27"/>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5" name="Google Shape;175;p27"/>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6" name="Google Shape;176;p27"/>
          <p:cNvSpPr txBox="1"/>
          <p:nvPr/>
        </p:nvSpPr>
        <p:spPr>
          <a:xfrm>
            <a:off x="439668" y="1940437"/>
            <a:ext cx="11382600" cy="3361800"/>
          </a:xfrm>
          <a:prstGeom prst="rect">
            <a:avLst/>
          </a:prstGeom>
          <a:noFill/>
          <a:ln>
            <a:noFill/>
          </a:ln>
        </p:spPr>
        <p:txBody>
          <a:bodyPr anchorCtr="0" anchor="t" bIns="0" lIns="0" spcFirstLastPara="1" rIns="0" wrap="square" tIns="0">
            <a:spAutoFit/>
          </a:bodyPr>
          <a:lstStyle/>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What is Data Visualization?</a:t>
            </a:r>
            <a:endParaRPr sz="900"/>
          </a:p>
          <a:p>
            <a:pPr indent="-355600" lvl="2" marL="1041400" marR="0" rtl="0" algn="l">
              <a:lnSpc>
                <a:spcPct val="108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Graphical representation of data and information.</a:t>
            </a:r>
            <a:endParaRPr sz="900"/>
          </a:p>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Importance of Data Visualization</a:t>
            </a:r>
            <a:endParaRPr sz="900"/>
          </a:p>
          <a:p>
            <a:pPr indent="-355600" lvl="2" marL="1041400" marR="0" rtl="0" algn="l">
              <a:lnSpc>
                <a:spcPct val="108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Helps understand complex datasets easily.</a:t>
            </a:r>
            <a:endParaRPr sz="900"/>
          </a:p>
          <a:p>
            <a:pPr indent="-355600" lvl="2" marL="1041400" marR="0" rtl="0" algn="l">
              <a:lnSpc>
                <a:spcPct val="108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Highlights patterns, trends, and relationships.</a:t>
            </a:r>
            <a:endParaRPr sz="900"/>
          </a:p>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Uses for Data Visualization</a:t>
            </a:r>
            <a:endParaRPr sz="900"/>
          </a:p>
          <a:p>
            <a:pPr indent="-355600" lvl="2" marL="1041400" marR="0" rtl="0" algn="l">
              <a:lnSpc>
                <a:spcPct val="108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Communicates insights to stakeholders effectively.</a:t>
            </a:r>
            <a:endParaRPr sz="900"/>
          </a:p>
          <a:p>
            <a:pPr indent="-355600" lvl="2" marL="1041400" marR="0" rtl="0" algn="l">
              <a:lnSpc>
                <a:spcPct val="108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Identifies trends and data patterns.</a:t>
            </a:r>
            <a:endParaRPr sz="900"/>
          </a:p>
        </p:txBody>
      </p:sp>
      <p:sp>
        <p:nvSpPr>
          <p:cNvPr id="177" name="Google Shape;177;p27"/>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178" name="Google Shape;178;p27"/>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6</a:t>
            </a:r>
            <a:endParaRPr sz="900"/>
          </a:p>
        </p:txBody>
      </p:sp>
      <p:sp>
        <p:nvSpPr>
          <p:cNvPr id="179" name="Google Shape;179;p27"/>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Understanding Data Visualization</a:t>
            </a:r>
            <a:endParaRPr sz="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4"/>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6" name="Google Shape;486;p54"/>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7" name="Google Shape;487;p54"/>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8" name="Google Shape;488;p54"/>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9" name="Google Shape;489;p54"/>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0" name="Google Shape;490;p54"/>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1" name="Google Shape;491;p54"/>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37</a:t>
            </a:r>
            <a:endParaRPr sz="900"/>
          </a:p>
        </p:txBody>
      </p:sp>
      <p:sp>
        <p:nvSpPr>
          <p:cNvPr id="492" name="Google Shape;492;p54"/>
          <p:cNvSpPr txBox="1"/>
          <p:nvPr/>
        </p:nvSpPr>
        <p:spPr>
          <a:xfrm>
            <a:off x="797560" y="1477645"/>
            <a:ext cx="10393500" cy="2088300"/>
          </a:xfrm>
          <a:prstGeom prst="rect">
            <a:avLst/>
          </a:prstGeom>
          <a:noFill/>
          <a:ln>
            <a:noFill/>
          </a:ln>
        </p:spPr>
        <p:txBody>
          <a:bodyPr anchorCtr="0" anchor="t" bIns="0" lIns="0" spcFirstLastPara="1" rIns="0" wrap="square" tIns="0">
            <a:spAutoFit/>
          </a:bodyPr>
          <a:lstStyle/>
          <a:p>
            <a:pPr indent="0" lvl="0" marL="0" marR="0" rtl="0" algn="l">
              <a:lnSpc>
                <a:spcPct val="288000"/>
              </a:lnSpc>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lnSpc>
                <a:spcPct val="108000"/>
              </a:lnSpc>
              <a:spcBef>
                <a:spcPts val="0"/>
              </a:spcBef>
              <a:spcAft>
                <a:spcPts val="0"/>
              </a:spcAft>
              <a:buNone/>
            </a:pPr>
            <a:r>
              <a:rPr lang="en-US" sz="3200">
                <a:solidFill>
                  <a:srgbClr val="000000"/>
                </a:solidFill>
                <a:latin typeface="Arial"/>
                <a:ea typeface="Arial"/>
                <a:cs typeface="Arial"/>
                <a:sym typeface="Arial"/>
              </a:rPr>
              <a:t>Q&amp;A </a:t>
            </a:r>
            <a:endParaRPr sz="900"/>
          </a:p>
          <a:p>
            <a:pPr indent="0" lvl="0" marL="0" marR="0" rtl="0" algn="ctr">
              <a:lnSpc>
                <a:spcPct val="108000"/>
              </a:lnSpc>
              <a:spcBef>
                <a:spcPts val="0"/>
              </a:spcBef>
              <a:spcAft>
                <a:spcPts val="0"/>
              </a:spcAft>
              <a:buNone/>
            </a:pPr>
            <a:r>
              <a:t/>
            </a:r>
            <a:endParaRPr sz="3200">
              <a:solidFill>
                <a:srgbClr val="000000"/>
              </a:solidFill>
              <a:latin typeface="Arial"/>
              <a:ea typeface="Arial"/>
              <a:cs typeface="Arial"/>
              <a:sym typeface="Arial"/>
            </a:endParaRPr>
          </a:p>
          <a:p>
            <a:pPr indent="0" lvl="0" marL="0" marR="0" rtl="0" algn="ctr">
              <a:lnSpc>
                <a:spcPct val="108000"/>
              </a:lnSpc>
              <a:spcBef>
                <a:spcPts val="0"/>
              </a:spcBef>
              <a:spcAft>
                <a:spcPts val="0"/>
              </a:spcAft>
              <a:buNone/>
            </a:pPr>
            <a:r>
              <a:rPr lang="en-US" sz="3200">
                <a:solidFill>
                  <a:srgbClr val="000000"/>
                </a:solidFill>
                <a:latin typeface="Arial"/>
                <a:ea typeface="Arial"/>
                <a:cs typeface="Arial"/>
                <a:sym typeface="Arial"/>
              </a:rPr>
              <a:t>Questions and answers </a:t>
            </a:r>
            <a:endParaRPr sz="900"/>
          </a:p>
        </p:txBody>
      </p:sp>
      <p:sp>
        <p:nvSpPr>
          <p:cNvPr id="493" name="Google Shape;493;p54"/>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000000"/>
                </a:solidFill>
                <a:latin typeface="Arial"/>
                <a:ea typeface="Arial"/>
                <a:cs typeface="Arial"/>
                <a:sym typeface="Arial"/>
              </a:rPr>
              <a:t>9/4/2024</a:t>
            </a:r>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499" name="Google Shape;499;p55"/>
          <p:cNvSpPr txBox="1"/>
          <p:nvPr/>
        </p:nvSpPr>
        <p:spPr>
          <a:xfrm>
            <a:off x="3668793" y="0"/>
            <a:ext cx="48300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Plotting in Pandas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00" name="Google Shape;500;p5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01" name="Google Shape;501;p5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55"/>
          <p:cNvSpPr txBox="1"/>
          <p:nvPr/>
        </p:nvSpPr>
        <p:spPr>
          <a:xfrm>
            <a:off x="508000" y="990600"/>
            <a:ext cx="11277600" cy="37866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will start by seeing how to make basic plots in pandas from data stored in a pandas dataframe.</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will then see how to add the following features to our graphs:</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Change titles/axis titles</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Annotate the graph</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Change the window of the graph</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Customizing axis labels</a:t>
            </a:r>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Create multiple plots</a:t>
            </a:r>
            <a:endParaRPr/>
          </a:p>
          <a:p>
            <a:pPr indent="0" lvl="1" marL="457200" marR="0" rtl="0" algn="l">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In a future lecture, we will then investigate more advanced plotting tools.</a:t>
            </a:r>
            <a:endParaRPr/>
          </a:p>
        </p:txBody>
      </p:sp>
      <p:sp>
        <p:nvSpPr>
          <p:cNvPr id="503" name="Google Shape;503;p55"/>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09" name="Google Shape;509;p56"/>
          <p:cNvSpPr txBox="1"/>
          <p:nvPr/>
        </p:nvSpPr>
        <p:spPr>
          <a:xfrm>
            <a:off x="4590473" y="0"/>
            <a:ext cx="2986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Sleep Data</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10" name="Google Shape;510;p5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11" name="Google Shape;511;p5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2" name="Google Shape;512;p56"/>
          <p:cNvPicPr preferRelativeResize="0"/>
          <p:nvPr/>
        </p:nvPicPr>
        <p:blipFill rotWithShape="1">
          <a:blip r:embed="rId3">
            <a:alphaModFix/>
          </a:blip>
          <a:srcRect b="0" l="0" r="0" t="0"/>
          <a:stretch/>
        </p:blipFill>
        <p:spPr>
          <a:xfrm>
            <a:off x="1625600" y="2133600"/>
            <a:ext cx="7137400" cy="3771900"/>
          </a:xfrm>
          <a:prstGeom prst="rect">
            <a:avLst/>
          </a:prstGeom>
          <a:noFill/>
          <a:ln>
            <a:noFill/>
          </a:ln>
        </p:spPr>
      </p:pic>
      <p:sp>
        <p:nvSpPr>
          <p:cNvPr id="513" name="Google Shape;513;p56"/>
          <p:cNvSpPr txBox="1"/>
          <p:nvPr/>
        </p:nvSpPr>
        <p:spPr>
          <a:xfrm>
            <a:off x="1016000" y="1295400"/>
            <a:ext cx="10261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have the following data on how hours of sleep is related to GPA.</a:t>
            </a:r>
            <a:endParaRPr sz="1800">
              <a:solidFill>
                <a:schemeClr val="dk1"/>
              </a:solidFill>
              <a:latin typeface="Calibri"/>
              <a:ea typeface="Calibri"/>
              <a:cs typeface="Calibri"/>
              <a:sym typeface="Calibri"/>
            </a:endParaRPr>
          </a:p>
        </p:txBody>
      </p:sp>
      <p:sp>
        <p:nvSpPr>
          <p:cNvPr id="514" name="Google Shape;514;p56"/>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57"/>
          <p:cNvPicPr preferRelativeResize="0"/>
          <p:nvPr/>
        </p:nvPicPr>
        <p:blipFill rotWithShape="1">
          <a:blip r:embed="rId3">
            <a:alphaModFix/>
          </a:blip>
          <a:srcRect b="0" l="0" r="0" t="0"/>
          <a:stretch/>
        </p:blipFill>
        <p:spPr>
          <a:xfrm>
            <a:off x="304800" y="1828800"/>
            <a:ext cx="8610600" cy="1384300"/>
          </a:xfrm>
          <a:prstGeom prst="rect">
            <a:avLst/>
          </a:prstGeom>
          <a:noFill/>
          <a:ln>
            <a:noFill/>
          </a:ln>
        </p:spPr>
      </p:pic>
      <p:sp>
        <p:nvSpPr>
          <p:cNvPr id="520" name="Google Shape;520;p5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21" name="Google Shape;521;p57"/>
          <p:cNvSpPr txBox="1"/>
          <p:nvPr/>
        </p:nvSpPr>
        <p:spPr>
          <a:xfrm>
            <a:off x="3834109" y="0"/>
            <a:ext cx="4499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Scatterplot</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22" name="Google Shape;522;p5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23" name="Google Shape;523;p5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57"/>
          <p:cNvSpPr txBox="1"/>
          <p:nvPr/>
        </p:nvSpPr>
        <p:spPr>
          <a:xfrm>
            <a:off x="304800" y="838200"/>
            <a:ext cx="416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Makes plot show in Jupyter notebook</a:t>
            </a:r>
            <a:endParaRPr sz="1800">
              <a:solidFill>
                <a:schemeClr val="dk1"/>
              </a:solidFill>
              <a:latin typeface="Calibri"/>
              <a:ea typeface="Calibri"/>
              <a:cs typeface="Calibri"/>
              <a:sym typeface="Calibri"/>
            </a:endParaRPr>
          </a:p>
        </p:txBody>
      </p:sp>
      <p:cxnSp>
        <p:nvCxnSpPr>
          <p:cNvPr id="525" name="Google Shape;525;p57"/>
          <p:cNvCxnSpPr/>
          <p:nvPr/>
        </p:nvCxnSpPr>
        <p:spPr>
          <a:xfrm flipH="1">
            <a:off x="1727100" y="1219200"/>
            <a:ext cx="4065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526" name="Google Shape;526;p57"/>
          <p:cNvSpPr txBox="1"/>
          <p:nvPr/>
        </p:nvSpPr>
        <p:spPr>
          <a:xfrm>
            <a:off x="2628900" y="1578225"/>
            <a:ext cx="396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Type of plot given as string</a:t>
            </a:r>
            <a:endParaRPr sz="1800">
              <a:solidFill>
                <a:schemeClr val="dk1"/>
              </a:solidFill>
              <a:latin typeface="Calibri"/>
              <a:ea typeface="Calibri"/>
              <a:cs typeface="Calibri"/>
              <a:sym typeface="Calibri"/>
            </a:endParaRPr>
          </a:p>
        </p:txBody>
      </p:sp>
      <p:cxnSp>
        <p:nvCxnSpPr>
          <p:cNvPr id="527" name="Google Shape;527;p57"/>
          <p:cNvCxnSpPr/>
          <p:nvPr/>
        </p:nvCxnSpPr>
        <p:spPr>
          <a:xfrm>
            <a:off x="4356100" y="1959225"/>
            <a:ext cx="1017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528" name="Google Shape;528;p57"/>
          <p:cNvSpPr txBox="1"/>
          <p:nvPr/>
        </p:nvSpPr>
        <p:spPr>
          <a:xfrm>
            <a:off x="4571900" y="3625350"/>
            <a:ext cx="396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Given x,y axis</a:t>
            </a:r>
            <a:endParaRPr sz="1800">
              <a:solidFill>
                <a:schemeClr val="dk1"/>
              </a:solidFill>
              <a:latin typeface="Calibri"/>
              <a:ea typeface="Calibri"/>
              <a:cs typeface="Calibri"/>
              <a:sym typeface="Calibri"/>
            </a:endParaRPr>
          </a:p>
        </p:txBody>
      </p:sp>
      <p:cxnSp>
        <p:nvCxnSpPr>
          <p:cNvPr id="529" name="Google Shape;529;p57"/>
          <p:cNvCxnSpPr/>
          <p:nvPr/>
        </p:nvCxnSpPr>
        <p:spPr>
          <a:xfrm rot="10800000">
            <a:off x="5283000" y="2863350"/>
            <a:ext cx="101700" cy="838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530" name="Google Shape;530;p57"/>
          <p:cNvCxnSpPr/>
          <p:nvPr/>
        </p:nvCxnSpPr>
        <p:spPr>
          <a:xfrm rot="10800000">
            <a:off x="4267200" y="3091950"/>
            <a:ext cx="11175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531" name="Google Shape;531;p57"/>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58"/>
          <p:cNvPicPr preferRelativeResize="0"/>
          <p:nvPr/>
        </p:nvPicPr>
        <p:blipFill rotWithShape="1">
          <a:blip r:embed="rId3">
            <a:alphaModFix/>
          </a:blip>
          <a:srcRect b="0" l="0" r="0" t="0"/>
          <a:stretch/>
        </p:blipFill>
        <p:spPr>
          <a:xfrm>
            <a:off x="1460492" y="716950"/>
            <a:ext cx="8559800" cy="5308600"/>
          </a:xfrm>
          <a:prstGeom prst="rect">
            <a:avLst/>
          </a:prstGeom>
          <a:noFill/>
          <a:ln>
            <a:noFill/>
          </a:ln>
        </p:spPr>
      </p:pic>
      <p:sp>
        <p:nvSpPr>
          <p:cNvPr id="537" name="Google Shape;537;p5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38" name="Google Shape;538;p58"/>
          <p:cNvSpPr txBox="1"/>
          <p:nvPr/>
        </p:nvSpPr>
        <p:spPr>
          <a:xfrm>
            <a:off x="3834109" y="0"/>
            <a:ext cx="4499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Scatterplot</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39" name="Google Shape;539;p5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40" name="Google Shape;540;p5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58"/>
          <p:cNvSpPr txBox="1"/>
          <p:nvPr/>
        </p:nvSpPr>
        <p:spPr>
          <a:xfrm>
            <a:off x="6807200" y="32004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 title</a:t>
            </a:r>
            <a:endParaRPr sz="1800">
              <a:solidFill>
                <a:schemeClr val="dk1"/>
              </a:solidFill>
              <a:latin typeface="Calibri"/>
              <a:ea typeface="Calibri"/>
              <a:cs typeface="Calibri"/>
              <a:sym typeface="Calibri"/>
            </a:endParaRPr>
          </a:p>
        </p:txBody>
      </p:sp>
      <p:cxnSp>
        <p:nvCxnSpPr>
          <p:cNvPr id="542" name="Google Shape;542;p58"/>
          <p:cNvCxnSpPr/>
          <p:nvPr/>
        </p:nvCxnSpPr>
        <p:spPr>
          <a:xfrm rot="10800000">
            <a:off x="4673600" y="2743200"/>
            <a:ext cx="2133600" cy="6096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543" name="Google Shape;543;p58"/>
          <p:cNvSpPr txBox="1"/>
          <p:nvPr/>
        </p:nvSpPr>
        <p:spPr>
          <a:xfrm>
            <a:off x="5791200" y="6096000"/>
            <a:ext cx="365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Axis labels are column names</a:t>
            </a:r>
            <a:endParaRPr sz="1800">
              <a:solidFill>
                <a:schemeClr val="dk1"/>
              </a:solidFill>
              <a:latin typeface="Calibri"/>
              <a:ea typeface="Calibri"/>
              <a:cs typeface="Calibri"/>
              <a:sym typeface="Calibri"/>
            </a:endParaRPr>
          </a:p>
        </p:txBody>
      </p:sp>
      <p:cxnSp>
        <p:nvCxnSpPr>
          <p:cNvPr id="544" name="Google Shape;544;p58"/>
          <p:cNvCxnSpPr/>
          <p:nvPr/>
        </p:nvCxnSpPr>
        <p:spPr>
          <a:xfrm rot="10800000">
            <a:off x="4876800" y="5943600"/>
            <a:ext cx="9144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545" name="Google Shape;545;p58"/>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51" name="Google Shape;551;p59"/>
          <p:cNvSpPr txBox="1"/>
          <p:nvPr/>
        </p:nvSpPr>
        <p:spPr>
          <a:xfrm>
            <a:off x="3369443" y="0"/>
            <a:ext cx="54288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Other Types of Plots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52" name="Google Shape;552;p5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53" name="Google Shape;553;p5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4" name="Google Shape;554;p59"/>
          <p:cNvPicPr preferRelativeResize="0"/>
          <p:nvPr/>
        </p:nvPicPr>
        <p:blipFill rotWithShape="1">
          <a:blip r:embed="rId3">
            <a:alphaModFix/>
          </a:blip>
          <a:srcRect b="0" l="0" r="0" t="0"/>
          <a:stretch/>
        </p:blipFill>
        <p:spPr>
          <a:xfrm>
            <a:off x="1016000" y="888221"/>
            <a:ext cx="7924802" cy="5961313"/>
          </a:xfrm>
          <a:prstGeom prst="rect">
            <a:avLst/>
          </a:prstGeom>
          <a:noFill/>
          <a:ln>
            <a:noFill/>
          </a:ln>
        </p:spPr>
      </p:pic>
      <p:sp>
        <p:nvSpPr>
          <p:cNvPr id="555" name="Google Shape;555;p59"/>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61" name="Google Shape;561;p60"/>
          <p:cNvSpPr txBox="1"/>
          <p:nvPr/>
        </p:nvSpPr>
        <p:spPr>
          <a:xfrm>
            <a:off x="4292775" y="0"/>
            <a:ext cx="35820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Barplot</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62" name="Google Shape;562;p6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63" name="Google Shape;563;p6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60"/>
          <p:cNvSpPr txBox="1"/>
          <p:nvPr/>
        </p:nvSpPr>
        <p:spPr>
          <a:xfrm>
            <a:off x="609600" y="1066800"/>
            <a:ext cx="1117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 have computed the average GPA for each.  I will show you later on how to do this.</a:t>
            </a:r>
            <a:endParaRPr sz="1800">
              <a:solidFill>
                <a:schemeClr val="dk1"/>
              </a:solidFill>
              <a:latin typeface="Calibri"/>
              <a:ea typeface="Calibri"/>
              <a:cs typeface="Calibri"/>
              <a:sym typeface="Calibri"/>
            </a:endParaRPr>
          </a:p>
        </p:txBody>
      </p:sp>
      <p:pic>
        <p:nvPicPr>
          <p:cNvPr id="565" name="Google Shape;565;p60"/>
          <p:cNvPicPr preferRelativeResize="0"/>
          <p:nvPr/>
        </p:nvPicPr>
        <p:blipFill rotWithShape="1">
          <a:blip r:embed="rId3">
            <a:alphaModFix/>
          </a:blip>
          <a:srcRect b="0" l="0" r="0" t="0"/>
          <a:stretch/>
        </p:blipFill>
        <p:spPr>
          <a:xfrm>
            <a:off x="3962400" y="2057400"/>
            <a:ext cx="2654300" cy="1879600"/>
          </a:xfrm>
          <a:prstGeom prst="rect">
            <a:avLst/>
          </a:prstGeom>
          <a:noFill/>
          <a:ln>
            <a:noFill/>
          </a:ln>
        </p:spPr>
      </p:pic>
      <p:sp>
        <p:nvSpPr>
          <p:cNvPr id="566" name="Google Shape;566;p60"/>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72" name="Google Shape;572;p61"/>
          <p:cNvSpPr txBox="1"/>
          <p:nvPr/>
        </p:nvSpPr>
        <p:spPr>
          <a:xfrm>
            <a:off x="4292775" y="0"/>
            <a:ext cx="35820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Barplot</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73" name="Google Shape;573;p6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74" name="Google Shape;574;p6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5" name="Google Shape;575;p61"/>
          <p:cNvPicPr preferRelativeResize="0"/>
          <p:nvPr/>
        </p:nvPicPr>
        <p:blipFill rotWithShape="1">
          <a:blip r:embed="rId3">
            <a:alphaModFix/>
          </a:blip>
          <a:srcRect b="0" l="0" r="0" t="0"/>
          <a:stretch/>
        </p:blipFill>
        <p:spPr>
          <a:xfrm>
            <a:off x="4267200" y="762000"/>
            <a:ext cx="2654300" cy="1879600"/>
          </a:xfrm>
          <a:prstGeom prst="rect">
            <a:avLst/>
          </a:prstGeom>
          <a:noFill/>
          <a:ln>
            <a:noFill/>
          </a:ln>
        </p:spPr>
      </p:pic>
      <p:pic>
        <p:nvPicPr>
          <p:cNvPr id="576" name="Google Shape;576;p61"/>
          <p:cNvPicPr preferRelativeResize="0"/>
          <p:nvPr/>
        </p:nvPicPr>
        <p:blipFill rotWithShape="1">
          <a:blip r:embed="rId4">
            <a:alphaModFix/>
          </a:blip>
          <a:srcRect b="0" l="0" r="0" t="0"/>
          <a:stretch/>
        </p:blipFill>
        <p:spPr>
          <a:xfrm>
            <a:off x="1117600" y="2667000"/>
            <a:ext cx="8074213" cy="4027718"/>
          </a:xfrm>
          <a:prstGeom prst="rect">
            <a:avLst/>
          </a:prstGeom>
          <a:noFill/>
          <a:ln>
            <a:noFill/>
          </a:ln>
        </p:spPr>
      </p:pic>
      <p:sp>
        <p:nvSpPr>
          <p:cNvPr id="577" name="Google Shape;577;p61"/>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83" name="Google Shape;583;p62"/>
          <p:cNvSpPr txBox="1"/>
          <p:nvPr/>
        </p:nvSpPr>
        <p:spPr>
          <a:xfrm>
            <a:off x="3917221" y="0"/>
            <a:ext cx="43332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Histogram</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84" name="Google Shape;584;p6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85" name="Google Shape;585;p6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6" name="Google Shape;586;p62"/>
          <p:cNvPicPr preferRelativeResize="0"/>
          <p:nvPr/>
        </p:nvPicPr>
        <p:blipFill rotWithShape="1">
          <a:blip r:embed="rId3">
            <a:alphaModFix/>
          </a:blip>
          <a:srcRect b="0" l="0" r="0" t="0"/>
          <a:stretch/>
        </p:blipFill>
        <p:spPr>
          <a:xfrm>
            <a:off x="1540933" y="1066800"/>
            <a:ext cx="6832600" cy="4724400"/>
          </a:xfrm>
          <a:prstGeom prst="rect">
            <a:avLst/>
          </a:prstGeom>
          <a:noFill/>
          <a:ln>
            <a:noFill/>
          </a:ln>
        </p:spPr>
      </p:pic>
      <p:sp>
        <p:nvSpPr>
          <p:cNvPr id="587" name="Google Shape;587;p62"/>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593" name="Google Shape;593;p63"/>
          <p:cNvSpPr txBox="1"/>
          <p:nvPr/>
        </p:nvSpPr>
        <p:spPr>
          <a:xfrm>
            <a:off x="3917221" y="0"/>
            <a:ext cx="43332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Histogram</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94" name="Google Shape;594;p6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595" name="Google Shape;595;p6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96" name="Google Shape;596;p63"/>
          <p:cNvPicPr preferRelativeResize="0"/>
          <p:nvPr/>
        </p:nvPicPr>
        <p:blipFill rotWithShape="1">
          <a:blip r:embed="rId3">
            <a:alphaModFix/>
          </a:blip>
          <a:srcRect b="0" l="0" r="0" t="0"/>
          <a:stretch/>
        </p:blipFill>
        <p:spPr>
          <a:xfrm>
            <a:off x="1117600" y="1219200"/>
            <a:ext cx="7543800" cy="635000"/>
          </a:xfrm>
          <a:prstGeom prst="rect">
            <a:avLst/>
          </a:prstGeom>
          <a:noFill/>
          <a:ln>
            <a:noFill/>
          </a:ln>
        </p:spPr>
      </p:pic>
      <p:sp>
        <p:nvSpPr>
          <p:cNvPr id="597" name="Google Shape;597;p63"/>
          <p:cNvSpPr txBox="1"/>
          <p:nvPr/>
        </p:nvSpPr>
        <p:spPr>
          <a:xfrm>
            <a:off x="5585150" y="2334825"/>
            <a:ext cx="4775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Number of bins to use</a:t>
            </a:r>
            <a:endParaRPr sz="1800">
              <a:solidFill>
                <a:schemeClr val="dk1"/>
              </a:solidFill>
              <a:latin typeface="Calibri"/>
              <a:ea typeface="Calibri"/>
              <a:cs typeface="Calibri"/>
              <a:sym typeface="Calibri"/>
            </a:endParaRPr>
          </a:p>
        </p:txBody>
      </p:sp>
      <p:cxnSp>
        <p:nvCxnSpPr>
          <p:cNvPr id="598" name="Google Shape;598;p63"/>
          <p:cNvCxnSpPr/>
          <p:nvPr/>
        </p:nvCxnSpPr>
        <p:spPr>
          <a:xfrm flipH="1" rot="10800000">
            <a:off x="7312350" y="1801425"/>
            <a:ext cx="5079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599" name="Google Shape;599;p63"/>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
        <p:nvSpPr>
          <p:cNvPr id="600" name="Google Shape;600;p63"/>
          <p:cNvSpPr txBox="1"/>
          <p:nvPr/>
        </p:nvSpPr>
        <p:spPr>
          <a:xfrm>
            <a:off x="447150" y="3437900"/>
            <a:ext cx="11098500" cy="8019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0"/>
              </a:spcAft>
              <a:buNone/>
            </a:pPr>
            <a:r>
              <a:rPr b="1" lang="en-US">
                <a:solidFill>
                  <a:schemeClr val="dk1"/>
                </a:solidFill>
              </a:rPr>
              <a:t>Think of bins in a histogram as baskets at a market – each one catching data points that fall within </a:t>
            </a:r>
            <a:r>
              <a:rPr b="1" lang="en-US">
                <a:solidFill>
                  <a:srgbClr val="FF0000"/>
                </a:solidFill>
              </a:rPr>
              <a:t>a certain range. </a:t>
            </a:r>
            <a:endParaRPr b="1">
              <a:solidFill>
                <a:srgbClr val="FF0000"/>
              </a:solidFill>
            </a:endParaRPr>
          </a:p>
          <a:p>
            <a:pPr indent="0" lvl="0" marL="381000" marR="381000" rtl="0" algn="l">
              <a:lnSpc>
                <a:spcPct val="115000"/>
              </a:lnSpc>
              <a:spcBef>
                <a:spcPts val="1200"/>
              </a:spcBef>
              <a:spcAft>
                <a:spcPts val="1200"/>
              </a:spcAft>
              <a:buNone/>
            </a:pPr>
            <a:r>
              <a:rPr b="1" lang="en-US">
                <a:solidFill>
                  <a:schemeClr val="dk1"/>
                </a:solidFill>
              </a:rPr>
              <a:t>The better you choose your baskets, the clearer the story your data tells.</a:t>
            </a:r>
            <a:endParaRPr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5" name="Google Shape;185;p28"/>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6" name="Google Shape;186;p28"/>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7" name="Google Shape;187;p28"/>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8" name="Google Shape;188;p28"/>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9" name="Google Shape;189;p28"/>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0" name="Google Shape;190;p28"/>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191" name="Google Shape;191;p28"/>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7</a:t>
            </a:r>
            <a:endParaRPr sz="900"/>
          </a:p>
        </p:txBody>
      </p:sp>
      <p:sp>
        <p:nvSpPr>
          <p:cNvPr id="192" name="Google Shape;192;p28"/>
          <p:cNvSpPr/>
          <p:nvPr/>
        </p:nvSpPr>
        <p:spPr>
          <a:xfrm>
            <a:off x="1926756" y="1826684"/>
            <a:ext cx="8348910" cy="4355187"/>
          </a:xfrm>
          <a:custGeom>
            <a:rect b="b" l="l" r="r" t="t"/>
            <a:pathLst>
              <a:path extrusionOk="0" h="6524624" w="12507730">
                <a:moveTo>
                  <a:pt x="0" y="0"/>
                </a:moveTo>
                <a:lnTo>
                  <a:pt x="12507730" y="0"/>
                </a:lnTo>
                <a:lnTo>
                  <a:pt x="12507730" y="6524624"/>
                </a:lnTo>
                <a:lnTo>
                  <a:pt x="0" y="6524624"/>
                </a:lnTo>
                <a:lnTo>
                  <a:pt x="0" y="0"/>
                </a:lnTo>
                <a:close/>
              </a:path>
            </a:pathLst>
          </a:custGeom>
          <a:blipFill rotWithShape="1">
            <a:blip r:embed="rId6">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06" name="Google Shape;606;p64"/>
          <p:cNvSpPr txBox="1"/>
          <p:nvPr/>
        </p:nvSpPr>
        <p:spPr>
          <a:xfrm>
            <a:off x="3917221" y="0"/>
            <a:ext cx="43332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Basic Histogram</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07" name="Google Shape;607;p6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08" name="Google Shape;608;p6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09" name="Google Shape;609;p64"/>
          <p:cNvPicPr preferRelativeResize="0"/>
          <p:nvPr/>
        </p:nvPicPr>
        <p:blipFill rotWithShape="1">
          <a:blip r:embed="rId3">
            <a:alphaModFix/>
          </a:blip>
          <a:srcRect b="0" l="0" r="0" t="0"/>
          <a:stretch/>
        </p:blipFill>
        <p:spPr>
          <a:xfrm>
            <a:off x="1117600" y="1219200"/>
            <a:ext cx="7543800" cy="635000"/>
          </a:xfrm>
          <a:prstGeom prst="rect">
            <a:avLst/>
          </a:prstGeom>
          <a:noFill/>
          <a:ln>
            <a:noFill/>
          </a:ln>
        </p:spPr>
      </p:pic>
      <p:pic>
        <p:nvPicPr>
          <p:cNvPr id="610" name="Google Shape;610;p64"/>
          <p:cNvPicPr preferRelativeResize="0"/>
          <p:nvPr/>
        </p:nvPicPr>
        <p:blipFill rotWithShape="1">
          <a:blip r:embed="rId4">
            <a:alphaModFix/>
          </a:blip>
          <a:srcRect b="0" l="0" r="0" t="0"/>
          <a:stretch/>
        </p:blipFill>
        <p:spPr>
          <a:xfrm>
            <a:off x="2133600" y="2209800"/>
            <a:ext cx="5829300" cy="3784600"/>
          </a:xfrm>
          <a:prstGeom prst="rect">
            <a:avLst/>
          </a:prstGeom>
          <a:noFill/>
          <a:ln>
            <a:noFill/>
          </a:ln>
        </p:spPr>
      </p:pic>
      <p:sp>
        <p:nvSpPr>
          <p:cNvPr id="611" name="Google Shape;611;p64"/>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17" name="Google Shape;617;p65"/>
          <p:cNvSpPr txBox="1"/>
          <p:nvPr/>
        </p:nvSpPr>
        <p:spPr>
          <a:xfrm>
            <a:off x="3202488" y="0"/>
            <a:ext cx="57627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Customizing the Plots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18" name="Google Shape;618;p6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19" name="Google Shape;619;p6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20" name="Google Shape;620;p65"/>
          <p:cNvPicPr preferRelativeResize="0"/>
          <p:nvPr/>
        </p:nvPicPr>
        <p:blipFill rotWithShape="1">
          <a:blip r:embed="rId3">
            <a:alphaModFix/>
          </a:blip>
          <a:srcRect b="0" l="0" r="0" t="0"/>
          <a:stretch/>
        </p:blipFill>
        <p:spPr>
          <a:xfrm>
            <a:off x="1930400" y="751983"/>
            <a:ext cx="8635998" cy="6132911"/>
          </a:xfrm>
          <a:prstGeom prst="rect">
            <a:avLst/>
          </a:prstGeom>
          <a:noFill/>
          <a:ln>
            <a:noFill/>
          </a:ln>
        </p:spPr>
      </p:pic>
      <p:sp>
        <p:nvSpPr>
          <p:cNvPr id="621" name="Google Shape;621;p65"/>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27" name="Google Shape;627;p66"/>
          <p:cNvSpPr txBox="1"/>
          <p:nvPr/>
        </p:nvSpPr>
        <p:spPr>
          <a:xfrm>
            <a:off x="4635868" y="0"/>
            <a:ext cx="28959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Sales Data</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28" name="Google Shape;628;p6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29" name="Google Shape;629;p6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66"/>
          <p:cNvSpPr txBox="1"/>
          <p:nvPr/>
        </p:nvSpPr>
        <p:spPr>
          <a:xfrm>
            <a:off x="508000" y="1143000"/>
            <a:ext cx="7721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Consider the data from the top 10 customers:</a:t>
            </a:r>
            <a:endParaRPr sz="1800">
              <a:solidFill>
                <a:schemeClr val="dk1"/>
              </a:solidFill>
              <a:latin typeface="Calibri"/>
              <a:ea typeface="Calibri"/>
              <a:cs typeface="Calibri"/>
              <a:sym typeface="Calibri"/>
            </a:endParaRPr>
          </a:p>
        </p:txBody>
      </p:sp>
      <p:pic>
        <p:nvPicPr>
          <p:cNvPr id="631" name="Google Shape;631;p66"/>
          <p:cNvPicPr preferRelativeResize="0"/>
          <p:nvPr/>
        </p:nvPicPr>
        <p:blipFill rotWithShape="1">
          <a:blip r:embed="rId3">
            <a:alphaModFix/>
          </a:blip>
          <a:srcRect b="0" l="0" r="0" t="0"/>
          <a:stretch/>
        </p:blipFill>
        <p:spPr>
          <a:xfrm>
            <a:off x="2946400" y="1828800"/>
            <a:ext cx="4826000" cy="4508500"/>
          </a:xfrm>
          <a:prstGeom prst="rect">
            <a:avLst/>
          </a:prstGeom>
          <a:noFill/>
          <a:ln>
            <a:noFill/>
          </a:ln>
        </p:spPr>
      </p:pic>
      <p:sp>
        <p:nvSpPr>
          <p:cNvPr id="632" name="Google Shape;632;p66"/>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38" name="Google Shape;638;p67"/>
          <p:cNvSpPr txBox="1"/>
          <p:nvPr/>
        </p:nvSpPr>
        <p:spPr>
          <a:xfrm>
            <a:off x="4635868" y="0"/>
            <a:ext cx="28959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Sales Data</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39" name="Google Shape;639;p6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40" name="Google Shape;640;p6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67"/>
          <p:cNvSpPr txBox="1"/>
          <p:nvPr/>
        </p:nvSpPr>
        <p:spPr>
          <a:xfrm>
            <a:off x="508000" y="1143000"/>
            <a:ext cx="1076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Let’s use pandas to create a basic bar plot and then see how  we can manipulate it with matplotlib.</a:t>
            </a:r>
            <a:endParaRPr sz="1800">
              <a:solidFill>
                <a:schemeClr val="dk1"/>
              </a:solidFill>
              <a:latin typeface="Calibri"/>
              <a:ea typeface="Calibri"/>
              <a:cs typeface="Calibri"/>
              <a:sym typeface="Calibri"/>
            </a:endParaRPr>
          </a:p>
        </p:txBody>
      </p:sp>
      <p:pic>
        <p:nvPicPr>
          <p:cNvPr id="642" name="Google Shape;642;p67"/>
          <p:cNvPicPr preferRelativeResize="0"/>
          <p:nvPr/>
        </p:nvPicPr>
        <p:blipFill rotWithShape="1">
          <a:blip r:embed="rId3">
            <a:alphaModFix/>
          </a:blip>
          <a:srcRect b="0" l="0" r="0" t="0"/>
          <a:stretch/>
        </p:blipFill>
        <p:spPr>
          <a:xfrm>
            <a:off x="609600" y="2057400"/>
            <a:ext cx="8382000" cy="4216400"/>
          </a:xfrm>
          <a:prstGeom prst="rect">
            <a:avLst/>
          </a:prstGeom>
          <a:noFill/>
          <a:ln>
            <a:noFill/>
          </a:ln>
        </p:spPr>
      </p:pic>
      <p:sp>
        <p:nvSpPr>
          <p:cNvPr id="643" name="Google Shape;643;p67"/>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8"/>
          <p:cNvSpPr txBox="1"/>
          <p:nvPr/>
        </p:nvSpPr>
        <p:spPr>
          <a:xfrm>
            <a:off x="3034145" y="2782669"/>
            <a:ext cx="612370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2AAF82"/>
                </a:solidFill>
                <a:latin typeface="Arial"/>
                <a:ea typeface="Arial"/>
                <a:cs typeface="Arial"/>
                <a:sym typeface="Arial"/>
              </a:rPr>
              <a:t>Introduction to Matplotlib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9"/>
          <p:cNvSpPr txBox="1"/>
          <p:nvPr/>
        </p:nvSpPr>
        <p:spPr>
          <a:xfrm>
            <a:off x="189345" y="1415688"/>
            <a:ext cx="355138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Introduction to Matplotlib</a:t>
            </a:r>
            <a:endParaRPr/>
          </a:p>
        </p:txBody>
      </p:sp>
      <p:sp>
        <p:nvSpPr>
          <p:cNvPr id="654" name="Google Shape;654;p69"/>
          <p:cNvSpPr txBox="1"/>
          <p:nvPr/>
        </p:nvSpPr>
        <p:spPr>
          <a:xfrm>
            <a:off x="1965036" y="196297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What is Matplotlib?</a:t>
            </a:r>
            <a:endParaRPr/>
          </a:p>
        </p:txBody>
      </p:sp>
      <p:sp>
        <p:nvSpPr>
          <p:cNvPr id="655" name="Google Shape;655;p69"/>
          <p:cNvSpPr txBox="1"/>
          <p:nvPr/>
        </p:nvSpPr>
        <p:spPr>
          <a:xfrm>
            <a:off x="2447635" y="2332305"/>
            <a:ext cx="939338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Matplotlib is a comprehensive library for creating static, animated, and interactive visualizations in Python. It is highly customizable and is widely used for producing high-quality 2D graphics.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provides a MATLAB-like interface via the pyplot module, making it easy to create plots by calling a series of simple functions.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0"/>
          <p:cNvSpPr txBox="1"/>
          <p:nvPr/>
        </p:nvSpPr>
        <p:spPr>
          <a:xfrm>
            <a:off x="1431635" y="2000194"/>
            <a:ext cx="8811491"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Line Plots</a:t>
            </a:r>
            <a:r>
              <a:rPr lang="en-US" sz="1800">
                <a:solidFill>
                  <a:schemeClr val="dk1"/>
                </a:solidFill>
                <a:latin typeface="Arial"/>
                <a:ea typeface="Arial"/>
                <a:cs typeface="Arial"/>
                <a:sym typeface="Arial"/>
              </a:rPr>
              <a:t>: Basic line plots for showing trends over time.</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Scatter Plots</a:t>
            </a:r>
            <a:r>
              <a:rPr lang="en-US" sz="1800">
                <a:solidFill>
                  <a:schemeClr val="dk1"/>
                </a:solidFill>
                <a:latin typeface="Arial"/>
                <a:ea typeface="Arial"/>
                <a:cs typeface="Arial"/>
                <a:sym typeface="Arial"/>
              </a:rPr>
              <a:t>: For visualizing the relationship between two numerical variables.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Bar Charts</a:t>
            </a:r>
            <a:r>
              <a:rPr lang="en-US" sz="1800">
                <a:solidFill>
                  <a:schemeClr val="dk1"/>
                </a:solidFill>
                <a:latin typeface="Arial"/>
                <a:ea typeface="Arial"/>
                <a:cs typeface="Arial"/>
                <a:sym typeface="Arial"/>
              </a:rPr>
              <a:t>: Displaying categorical data with rectangular bars.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Histograms</a:t>
            </a:r>
            <a:r>
              <a:rPr lang="en-US" sz="1800">
                <a:solidFill>
                  <a:schemeClr val="dk1"/>
                </a:solidFill>
                <a:latin typeface="Arial"/>
                <a:ea typeface="Arial"/>
                <a:cs typeface="Arial"/>
                <a:sym typeface="Arial"/>
              </a:rPr>
              <a:t>: Showing the distribution of numerical data.</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Subplots</a:t>
            </a:r>
            <a:r>
              <a:rPr lang="en-US" sz="1800">
                <a:solidFill>
                  <a:schemeClr val="dk1"/>
                </a:solidFill>
                <a:latin typeface="Arial"/>
                <a:ea typeface="Arial"/>
                <a:cs typeface="Arial"/>
                <a:sym typeface="Arial"/>
              </a:rPr>
              <a:t>: Creating multiple plots within a single figure.</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Customization</a:t>
            </a:r>
            <a:r>
              <a:rPr lang="en-US" sz="1800">
                <a:solidFill>
                  <a:schemeClr val="dk1"/>
                </a:solidFill>
                <a:latin typeface="Arial"/>
                <a:ea typeface="Arial"/>
                <a:cs typeface="Arial"/>
                <a:sym typeface="Arial"/>
              </a:rPr>
              <a:t>: Highly customizable with titles, labels, legends, colors, and more</a:t>
            </a:r>
            <a:endParaRPr/>
          </a:p>
        </p:txBody>
      </p:sp>
      <p:sp>
        <p:nvSpPr>
          <p:cNvPr id="661" name="Google Shape;661;p70"/>
          <p:cNvSpPr txBox="1"/>
          <p:nvPr/>
        </p:nvSpPr>
        <p:spPr>
          <a:xfrm>
            <a:off x="378691" y="1454789"/>
            <a:ext cx="3251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Key Features of Matplotlib</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67" name="Google Shape;667;p71"/>
          <p:cNvSpPr txBox="1"/>
          <p:nvPr/>
        </p:nvSpPr>
        <p:spPr>
          <a:xfrm>
            <a:off x="4603860" y="0"/>
            <a:ext cx="29601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Matplotlib</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68" name="Google Shape;668;p7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69" name="Google Shape;669;p7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71"/>
          <p:cNvSpPr txBox="1"/>
          <p:nvPr/>
        </p:nvSpPr>
        <p:spPr>
          <a:xfrm>
            <a:off x="508000" y="990600"/>
            <a:ext cx="1076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need the following import statement when we want to use matplotlib</a:t>
            </a:r>
            <a:endParaRPr sz="1800">
              <a:solidFill>
                <a:schemeClr val="dk1"/>
              </a:solidFill>
              <a:latin typeface="Calibri"/>
              <a:ea typeface="Calibri"/>
              <a:cs typeface="Calibri"/>
              <a:sym typeface="Calibri"/>
            </a:endParaRPr>
          </a:p>
        </p:txBody>
      </p:sp>
      <p:pic>
        <p:nvPicPr>
          <p:cNvPr id="671" name="Google Shape;671;p71"/>
          <p:cNvPicPr preferRelativeResize="0"/>
          <p:nvPr/>
        </p:nvPicPr>
        <p:blipFill rotWithShape="1">
          <a:blip r:embed="rId3">
            <a:alphaModFix/>
          </a:blip>
          <a:srcRect b="0" l="0" r="0" t="0"/>
          <a:stretch/>
        </p:blipFill>
        <p:spPr>
          <a:xfrm>
            <a:off x="2438400" y="1524000"/>
            <a:ext cx="4978400" cy="609600"/>
          </a:xfrm>
          <a:prstGeom prst="rect">
            <a:avLst/>
          </a:prstGeom>
          <a:noFill/>
          <a:ln>
            <a:noFill/>
          </a:ln>
        </p:spPr>
      </p:pic>
      <p:sp>
        <p:nvSpPr>
          <p:cNvPr id="672" name="Google Shape;672;p71"/>
          <p:cNvSpPr txBox="1"/>
          <p:nvPr/>
        </p:nvSpPr>
        <p:spPr>
          <a:xfrm>
            <a:off x="508000" y="2514600"/>
            <a:ext cx="1076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can use matplotlib to change the styling of our plots:</a:t>
            </a:r>
            <a:endParaRPr sz="1800">
              <a:solidFill>
                <a:schemeClr val="dk1"/>
              </a:solidFill>
              <a:latin typeface="Calibri"/>
              <a:ea typeface="Calibri"/>
              <a:cs typeface="Calibri"/>
              <a:sym typeface="Calibri"/>
            </a:endParaRPr>
          </a:p>
        </p:txBody>
      </p:sp>
      <p:pic>
        <p:nvPicPr>
          <p:cNvPr id="673" name="Google Shape;673;p71"/>
          <p:cNvPicPr preferRelativeResize="0"/>
          <p:nvPr/>
        </p:nvPicPr>
        <p:blipFill rotWithShape="1">
          <a:blip r:embed="rId4">
            <a:alphaModFix/>
          </a:blip>
          <a:srcRect b="0" l="0" r="0" t="0"/>
          <a:stretch/>
        </p:blipFill>
        <p:spPr>
          <a:xfrm>
            <a:off x="0" y="3276600"/>
            <a:ext cx="9144000" cy="1310212"/>
          </a:xfrm>
          <a:prstGeom prst="rect">
            <a:avLst/>
          </a:prstGeom>
          <a:noFill/>
          <a:ln>
            <a:noFill/>
          </a:ln>
        </p:spPr>
      </p:pic>
      <p:sp>
        <p:nvSpPr>
          <p:cNvPr id="674" name="Google Shape;674;p71"/>
          <p:cNvSpPr txBox="1"/>
          <p:nvPr/>
        </p:nvSpPr>
        <p:spPr>
          <a:xfrm>
            <a:off x="711200" y="4800600"/>
            <a:ext cx="1076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can change the style as follows:</a:t>
            </a:r>
            <a:endParaRPr sz="1800">
              <a:solidFill>
                <a:schemeClr val="dk1"/>
              </a:solidFill>
              <a:latin typeface="Calibri"/>
              <a:ea typeface="Calibri"/>
              <a:cs typeface="Calibri"/>
              <a:sym typeface="Calibri"/>
            </a:endParaRPr>
          </a:p>
        </p:txBody>
      </p:sp>
      <p:pic>
        <p:nvPicPr>
          <p:cNvPr id="675" name="Google Shape;675;p71"/>
          <p:cNvPicPr preferRelativeResize="0"/>
          <p:nvPr/>
        </p:nvPicPr>
        <p:blipFill rotWithShape="1">
          <a:blip r:embed="rId5">
            <a:alphaModFix/>
          </a:blip>
          <a:srcRect b="0" l="0" r="0" t="0"/>
          <a:stretch/>
        </p:blipFill>
        <p:spPr>
          <a:xfrm>
            <a:off x="3454400" y="5486400"/>
            <a:ext cx="3733800" cy="508000"/>
          </a:xfrm>
          <a:prstGeom prst="rect">
            <a:avLst/>
          </a:prstGeom>
          <a:noFill/>
          <a:ln>
            <a:noFill/>
          </a:ln>
        </p:spPr>
      </p:pic>
      <p:sp>
        <p:nvSpPr>
          <p:cNvPr id="676" name="Google Shape;676;p71"/>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682" name="Google Shape;682;p72"/>
          <p:cNvSpPr txBox="1"/>
          <p:nvPr/>
        </p:nvSpPr>
        <p:spPr>
          <a:xfrm>
            <a:off x="3209707" y="0"/>
            <a:ext cx="5748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Figure + Axis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83" name="Google Shape;683;p7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684" name="Google Shape;684;p7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72"/>
          <p:cNvSpPr txBox="1"/>
          <p:nvPr/>
        </p:nvSpPr>
        <p:spPr>
          <a:xfrm>
            <a:off x="711200" y="1066800"/>
            <a:ext cx="10769700" cy="424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will  place something like this line of code before every plot that you create. Creates the following to elements of the visualization you want to produce: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variable fig will be the figure, which represents the entire visualization. A figure could contain multiple plots.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Adjust size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Number of plots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Boarders</a:t>
            </a:r>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variable ax represents the axes of a single plot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Change axis limit/labels/ticks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Add multiple plots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Change titles</a:t>
            </a:r>
            <a:endParaRPr b="0" i="0" sz="1800" u="none" cap="none" strike="noStrike">
              <a:solidFill>
                <a:schemeClr val="dk1"/>
              </a:solidFill>
              <a:latin typeface="Calibri"/>
              <a:ea typeface="Calibri"/>
              <a:cs typeface="Calibri"/>
              <a:sym typeface="Calibri"/>
            </a:endParaRPr>
          </a:p>
        </p:txBody>
      </p:sp>
      <p:pic>
        <p:nvPicPr>
          <p:cNvPr id="686" name="Google Shape;686;p72"/>
          <p:cNvPicPr preferRelativeResize="0"/>
          <p:nvPr/>
        </p:nvPicPr>
        <p:blipFill rotWithShape="1">
          <a:blip r:embed="rId3">
            <a:alphaModFix/>
          </a:blip>
          <a:srcRect b="0" l="0" r="0" t="0"/>
          <a:stretch/>
        </p:blipFill>
        <p:spPr>
          <a:xfrm>
            <a:off x="3251200" y="5562600"/>
            <a:ext cx="3886200" cy="812800"/>
          </a:xfrm>
          <a:prstGeom prst="rect">
            <a:avLst/>
          </a:prstGeom>
          <a:noFill/>
          <a:ln>
            <a:noFill/>
          </a:ln>
        </p:spPr>
      </p:pic>
      <p:sp>
        <p:nvSpPr>
          <p:cNvPr id="687" name="Google Shape;687;p72"/>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73"/>
          <p:cNvPicPr preferRelativeResize="0"/>
          <p:nvPr/>
        </p:nvPicPr>
        <p:blipFill>
          <a:blip r:embed="rId3">
            <a:alphaModFix/>
          </a:blip>
          <a:stretch>
            <a:fillRect/>
          </a:stretch>
        </p:blipFill>
        <p:spPr>
          <a:xfrm>
            <a:off x="671513" y="733425"/>
            <a:ext cx="10848975" cy="5391150"/>
          </a:xfrm>
          <a:prstGeom prst="rect">
            <a:avLst/>
          </a:prstGeom>
          <a:noFill/>
          <a:ln>
            <a:noFill/>
          </a:ln>
        </p:spPr>
      </p:pic>
      <p:sp>
        <p:nvSpPr>
          <p:cNvPr id="693" name="Google Shape;693;p73"/>
          <p:cNvSpPr txBox="1"/>
          <p:nvPr/>
        </p:nvSpPr>
        <p:spPr>
          <a:xfrm>
            <a:off x="0" y="59984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8" name="Google Shape;198;p29"/>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9" name="Google Shape;199;p29"/>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0" name="Google Shape;200;p29"/>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1" name="Google Shape;201;p29"/>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2" name="Google Shape;202;p29"/>
          <p:cNvSpPr txBox="1"/>
          <p:nvPr/>
        </p:nvSpPr>
        <p:spPr>
          <a:xfrm>
            <a:off x="439668" y="1940437"/>
            <a:ext cx="11382600" cy="3428100"/>
          </a:xfrm>
          <a:prstGeom prst="rect">
            <a:avLst/>
          </a:prstGeom>
          <a:noFill/>
          <a:ln>
            <a:noFill/>
          </a:ln>
        </p:spPr>
        <p:txBody>
          <a:bodyPr anchorCtr="0" anchor="t" bIns="0" lIns="0" spcFirstLastPara="1" rIns="0" wrap="square" tIns="0">
            <a:spAutoFit/>
          </a:bodyPr>
          <a:lstStyle/>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Choosing the Right Visualization</a:t>
            </a:r>
            <a:endParaRPr sz="900"/>
          </a:p>
          <a:p>
            <a:pPr indent="-355600" lvl="2" marL="1041400" marR="0" rtl="0" algn="l">
              <a:lnSpc>
                <a:spcPct val="108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Different types for different data types.</a:t>
            </a:r>
            <a:endParaRPr sz="900"/>
          </a:p>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Keeping Visualizations Simple</a:t>
            </a:r>
            <a:endParaRPr sz="900"/>
          </a:p>
          <a:p>
            <a:pPr indent="-355600" lvl="2" marL="1041400" marR="0" rtl="0" algn="l">
              <a:lnSpc>
                <a:spcPct val="108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Clear labels, titles, and legends.</a:t>
            </a:r>
            <a:endParaRPr sz="900"/>
          </a:p>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Audience Consideration</a:t>
            </a:r>
            <a:endParaRPr sz="900"/>
          </a:p>
          <a:p>
            <a:pPr indent="-355600" lvl="2" marL="1041400" marR="0" rtl="0" algn="l">
              <a:lnSpc>
                <a:spcPct val="108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Tailoring visualizations to audience needs.</a:t>
            </a:r>
            <a:endParaRPr sz="900"/>
          </a:p>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Examples of Effective and Ineffective Visualizations</a:t>
            </a:r>
            <a:endParaRPr sz="900"/>
          </a:p>
          <a:p>
            <a:pPr indent="-355600" lvl="2" marL="1041400" marR="0" rtl="0" algn="l">
              <a:lnSpc>
                <a:spcPct val="108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Example of bad data visualization with clutter.</a:t>
            </a:r>
            <a:endParaRPr sz="900"/>
          </a:p>
        </p:txBody>
      </p:sp>
      <p:sp>
        <p:nvSpPr>
          <p:cNvPr id="203" name="Google Shape;203;p29"/>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204" name="Google Shape;204;p29"/>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8</a:t>
            </a:r>
            <a:endParaRPr sz="900"/>
          </a:p>
        </p:txBody>
      </p:sp>
      <p:sp>
        <p:nvSpPr>
          <p:cNvPr id="205" name="Google Shape;205;p29"/>
          <p:cNvSpPr txBox="1"/>
          <p:nvPr/>
        </p:nvSpPr>
        <p:spPr>
          <a:xfrm>
            <a:off x="4396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Best Practices in Data Visualization</a:t>
            </a:r>
            <a:endParaRPr sz="9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74"/>
          <p:cNvPicPr preferRelativeResize="0"/>
          <p:nvPr/>
        </p:nvPicPr>
        <p:blipFill>
          <a:blip r:embed="rId3">
            <a:alphaModFix/>
          </a:blip>
          <a:stretch>
            <a:fillRect/>
          </a:stretch>
        </p:blipFill>
        <p:spPr>
          <a:xfrm>
            <a:off x="2916655" y="1629150"/>
            <a:ext cx="7226044" cy="5228850"/>
          </a:xfrm>
          <a:prstGeom prst="rect">
            <a:avLst/>
          </a:prstGeom>
          <a:noFill/>
          <a:ln>
            <a:noFill/>
          </a:ln>
        </p:spPr>
      </p:pic>
      <p:pic>
        <p:nvPicPr>
          <p:cNvPr id="699" name="Google Shape;699;p74"/>
          <p:cNvPicPr preferRelativeResize="0"/>
          <p:nvPr/>
        </p:nvPicPr>
        <p:blipFill>
          <a:blip r:embed="rId4">
            <a:alphaModFix/>
          </a:blip>
          <a:stretch>
            <a:fillRect/>
          </a:stretch>
        </p:blipFill>
        <p:spPr>
          <a:xfrm>
            <a:off x="152400" y="0"/>
            <a:ext cx="11887200" cy="1629162"/>
          </a:xfrm>
          <a:prstGeom prst="rect">
            <a:avLst/>
          </a:prstGeom>
          <a:noFill/>
          <a:ln>
            <a:noFill/>
          </a:ln>
        </p:spPr>
      </p:pic>
      <p:sp>
        <p:nvSpPr>
          <p:cNvPr id="700" name="Google Shape;700;p74"/>
          <p:cNvSpPr txBox="1"/>
          <p:nvPr/>
        </p:nvSpPr>
        <p:spPr>
          <a:xfrm>
            <a:off x="0" y="59222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75"/>
          <p:cNvPicPr preferRelativeResize="0"/>
          <p:nvPr/>
        </p:nvPicPr>
        <p:blipFill>
          <a:blip r:embed="rId3">
            <a:alphaModFix/>
          </a:blip>
          <a:stretch>
            <a:fillRect/>
          </a:stretch>
        </p:blipFill>
        <p:spPr>
          <a:xfrm>
            <a:off x="-136225" y="0"/>
            <a:ext cx="11887200" cy="3086100"/>
          </a:xfrm>
          <a:prstGeom prst="rect">
            <a:avLst/>
          </a:prstGeom>
          <a:noFill/>
          <a:ln>
            <a:noFill/>
          </a:ln>
        </p:spPr>
      </p:pic>
      <p:pic>
        <p:nvPicPr>
          <p:cNvPr id="706" name="Google Shape;706;p75"/>
          <p:cNvPicPr preferRelativeResize="0"/>
          <p:nvPr/>
        </p:nvPicPr>
        <p:blipFill>
          <a:blip r:embed="rId4">
            <a:alphaModFix/>
          </a:blip>
          <a:stretch>
            <a:fillRect/>
          </a:stretch>
        </p:blipFill>
        <p:spPr>
          <a:xfrm>
            <a:off x="2860200" y="3086100"/>
            <a:ext cx="5512768" cy="3771901"/>
          </a:xfrm>
          <a:prstGeom prst="rect">
            <a:avLst/>
          </a:prstGeom>
          <a:noFill/>
          <a:ln>
            <a:noFill/>
          </a:ln>
        </p:spPr>
      </p:pic>
      <p:sp>
        <p:nvSpPr>
          <p:cNvPr id="707" name="Google Shape;707;p75"/>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13" name="Google Shape;713;p76"/>
          <p:cNvSpPr txBox="1"/>
          <p:nvPr/>
        </p:nvSpPr>
        <p:spPr>
          <a:xfrm>
            <a:off x="3209707" y="0"/>
            <a:ext cx="5748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Figure + Axis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14" name="Google Shape;714;p7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15" name="Google Shape;715;p7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16" name="Google Shape;716;p76"/>
          <p:cNvPicPr preferRelativeResize="0"/>
          <p:nvPr/>
        </p:nvPicPr>
        <p:blipFill rotWithShape="1">
          <a:blip r:embed="rId3">
            <a:alphaModFix/>
          </a:blip>
          <a:srcRect b="0" l="0" r="0" t="0"/>
          <a:stretch/>
        </p:blipFill>
        <p:spPr>
          <a:xfrm>
            <a:off x="2726267" y="1346200"/>
            <a:ext cx="5054600" cy="4165600"/>
          </a:xfrm>
          <a:prstGeom prst="rect">
            <a:avLst/>
          </a:prstGeom>
          <a:noFill/>
          <a:ln>
            <a:noFill/>
          </a:ln>
        </p:spPr>
      </p:pic>
      <p:sp>
        <p:nvSpPr>
          <p:cNvPr id="717" name="Google Shape;717;p76"/>
          <p:cNvSpPr txBox="1"/>
          <p:nvPr/>
        </p:nvSpPr>
        <p:spPr>
          <a:xfrm>
            <a:off x="0" y="5846025"/>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23" name="Google Shape;723;p77"/>
          <p:cNvSpPr txBox="1"/>
          <p:nvPr/>
        </p:nvSpPr>
        <p:spPr>
          <a:xfrm>
            <a:off x="2837309" y="0"/>
            <a:ext cx="64932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Adding Barplot to Figure</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24" name="Google Shape;724;p7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25" name="Google Shape;725;p7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26" name="Google Shape;726;p77"/>
          <p:cNvPicPr preferRelativeResize="0"/>
          <p:nvPr/>
        </p:nvPicPr>
        <p:blipFill rotWithShape="1">
          <a:blip r:embed="rId3">
            <a:alphaModFix/>
          </a:blip>
          <a:srcRect b="0" l="0" r="0" t="0"/>
          <a:stretch/>
        </p:blipFill>
        <p:spPr>
          <a:xfrm>
            <a:off x="0" y="914400"/>
            <a:ext cx="9144000" cy="4767072"/>
          </a:xfrm>
          <a:prstGeom prst="rect">
            <a:avLst/>
          </a:prstGeom>
          <a:noFill/>
          <a:ln>
            <a:noFill/>
          </a:ln>
        </p:spPr>
      </p:pic>
      <p:sp>
        <p:nvSpPr>
          <p:cNvPr id="727" name="Google Shape;727;p77"/>
          <p:cNvSpPr txBox="1"/>
          <p:nvPr/>
        </p:nvSpPr>
        <p:spPr>
          <a:xfrm>
            <a:off x="508000" y="5867400"/>
            <a:ext cx="1137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Same plot, but now we can change the plot using attributes of the variables fig and ax.</a:t>
            </a:r>
            <a:endParaRPr sz="1800">
              <a:solidFill>
                <a:schemeClr val="dk1"/>
              </a:solidFill>
              <a:latin typeface="Calibri"/>
              <a:ea typeface="Calibri"/>
              <a:cs typeface="Calibri"/>
              <a:sym typeface="Calibri"/>
            </a:endParaRPr>
          </a:p>
        </p:txBody>
      </p:sp>
      <p:sp>
        <p:nvSpPr>
          <p:cNvPr id="728" name="Google Shape;728;p77"/>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34" name="Google Shape;734;p78"/>
          <p:cNvSpPr txBox="1"/>
          <p:nvPr/>
        </p:nvSpPr>
        <p:spPr>
          <a:xfrm>
            <a:off x="2598669" y="0"/>
            <a:ext cx="6970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Changing Features of Axes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35" name="Google Shape;735;p7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36" name="Google Shape;736;p7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7" name="Google Shape;737;p78"/>
          <p:cNvPicPr preferRelativeResize="0"/>
          <p:nvPr/>
        </p:nvPicPr>
        <p:blipFill rotWithShape="1">
          <a:blip r:embed="rId3">
            <a:alphaModFix/>
          </a:blip>
          <a:srcRect b="0" l="0" r="0" t="0"/>
          <a:stretch/>
        </p:blipFill>
        <p:spPr>
          <a:xfrm>
            <a:off x="1540933" y="952500"/>
            <a:ext cx="6832600" cy="4953000"/>
          </a:xfrm>
          <a:prstGeom prst="rect">
            <a:avLst/>
          </a:prstGeom>
          <a:noFill/>
          <a:ln>
            <a:noFill/>
          </a:ln>
        </p:spPr>
      </p:pic>
      <p:sp>
        <p:nvSpPr>
          <p:cNvPr id="738" name="Google Shape;738;p78"/>
          <p:cNvSpPr txBox="1"/>
          <p:nvPr/>
        </p:nvSpPr>
        <p:spPr>
          <a:xfrm>
            <a:off x="4285875" y="6210300"/>
            <a:ext cx="5283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x-axis only goes up to 140000</a:t>
            </a:r>
            <a:endParaRPr sz="1800">
              <a:solidFill>
                <a:schemeClr val="dk1"/>
              </a:solidFill>
              <a:latin typeface="Calibri"/>
              <a:ea typeface="Calibri"/>
              <a:cs typeface="Calibri"/>
              <a:sym typeface="Calibri"/>
            </a:endParaRPr>
          </a:p>
        </p:txBody>
      </p:sp>
      <p:cxnSp>
        <p:nvCxnSpPr>
          <p:cNvPr id="739" name="Google Shape;739;p78"/>
          <p:cNvCxnSpPr/>
          <p:nvPr/>
        </p:nvCxnSpPr>
        <p:spPr>
          <a:xfrm flipH="1" rot="10800000">
            <a:off x="6825875" y="5905500"/>
            <a:ext cx="1117500" cy="38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740" name="Google Shape;740;p78"/>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79"/>
          <p:cNvPicPr preferRelativeResize="0"/>
          <p:nvPr/>
        </p:nvPicPr>
        <p:blipFill rotWithShape="1">
          <a:blip r:embed="rId3">
            <a:alphaModFix/>
          </a:blip>
          <a:srcRect b="0" l="0" r="0" t="0"/>
          <a:stretch/>
        </p:blipFill>
        <p:spPr>
          <a:xfrm>
            <a:off x="1388533" y="838200"/>
            <a:ext cx="7048500" cy="5181600"/>
          </a:xfrm>
          <a:prstGeom prst="rect">
            <a:avLst/>
          </a:prstGeom>
          <a:noFill/>
          <a:ln>
            <a:noFill/>
          </a:ln>
        </p:spPr>
      </p:pic>
      <p:sp>
        <p:nvSpPr>
          <p:cNvPr id="746" name="Google Shape;746;p7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47" name="Google Shape;747;p79"/>
          <p:cNvSpPr txBox="1"/>
          <p:nvPr/>
        </p:nvSpPr>
        <p:spPr>
          <a:xfrm>
            <a:off x="2598669" y="0"/>
            <a:ext cx="6970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Changing Features of Axes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48" name="Google Shape;748;p7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49" name="Google Shape;749;p7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79"/>
          <p:cNvSpPr txBox="1"/>
          <p:nvPr/>
        </p:nvSpPr>
        <p:spPr>
          <a:xfrm>
            <a:off x="406400" y="6172200"/>
            <a:ext cx="2336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New axis labels</a:t>
            </a:r>
            <a:endParaRPr sz="1800">
              <a:solidFill>
                <a:schemeClr val="dk1"/>
              </a:solidFill>
              <a:latin typeface="Calibri"/>
              <a:ea typeface="Calibri"/>
              <a:cs typeface="Calibri"/>
              <a:sym typeface="Calibri"/>
            </a:endParaRPr>
          </a:p>
        </p:txBody>
      </p:sp>
      <p:cxnSp>
        <p:nvCxnSpPr>
          <p:cNvPr id="751" name="Google Shape;751;p79"/>
          <p:cNvCxnSpPr/>
          <p:nvPr/>
        </p:nvCxnSpPr>
        <p:spPr>
          <a:xfrm flipH="1" rot="10800000">
            <a:off x="1910600" y="5835500"/>
            <a:ext cx="365760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752" name="Google Shape;752;p79"/>
          <p:cNvCxnSpPr/>
          <p:nvPr/>
        </p:nvCxnSpPr>
        <p:spPr>
          <a:xfrm flipH="1" rot="10800000">
            <a:off x="1219200" y="4495800"/>
            <a:ext cx="406500" cy="1600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753" name="Google Shape;753;p79"/>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80"/>
          <p:cNvPicPr preferRelativeResize="0"/>
          <p:nvPr/>
        </p:nvPicPr>
        <p:blipFill rotWithShape="1">
          <a:blip r:embed="rId3">
            <a:alphaModFix/>
          </a:blip>
          <a:srcRect b="0" l="0" r="0" t="0"/>
          <a:stretch/>
        </p:blipFill>
        <p:spPr>
          <a:xfrm>
            <a:off x="0" y="838200"/>
            <a:ext cx="9144002" cy="5172115"/>
          </a:xfrm>
          <a:prstGeom prst="rect">
            <a:avLst/>
          </a:prstGeom>
          <a:noFill/>
          <a:ln>
            <a:noFill/>
          </a:ln>
        </p:spPr>
      </p:pic>
      <p:sp>
        <p:nvSpPr>
          <p:cNvPr id="759" name="Google Shape;759;p8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60" name="Google Shape;760;p80"/>
          <p:cNvSpPr txBox="1"/>
          <p:nvPr/>
        </p:nvSpPr>
        <p:spPr>
          <a:xfrm>
            <a:off x="2598669" y="0"/>
            <a:ext cx="69705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Changing Features of Axes</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61" name="Google Shape;761;p8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62" name="Google Shape;762;p8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80"/>
          <p:cNvSpPr txBox="1"/>
          <p:nvPr/>
        </p:nvSpPr>
        <p:spPr>
          <a:xfrm>
            <a:off x="4835750" y="1828800"/>
            <a:ext cx="2336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Title</a:t>
            </a:r>
            <a:endParaRPr sz="1800">
              <a:solidFill>
                <a:schemeClr val="dk1"/>
              </a:solidFill>
              <a:latin typeface="Calibri"/>
              <a:ea typeface="Calibri"/>
              <a:cs typeface="Calibri"/>
              <a:sym typeface="Calibri"/>
            </a:endParaRPr>
          </a:p>
        </p:txBody>
      </p:sp>
      <p:cxnSp>
        <p:nvCxnSpPr>
          <p:cNvPr id="764" name="Google Shape;764;p80"/>
          <p:cNvCxnSpPr/>
          <p:nvPr/>
        </p:nvCxnSpPr>
        <p:spPr>
          <a:xfrm rot="10800000">
            <a:off x="4632450" y="1524000"/>
            <a:ext cx="4065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765" name="Google Shape;765;p80"/>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81"/>
          <p:cNvPicPr preferRelativeResize="0"/>
          <p:nvPr/>
        </p:nvPicPr>
        <p:blipFill rotWithShape="1">
          <a:blip r:embed="rId3">
            <a:alphaModFix/>
          </a:blip>
          <a:srcRect b="0" l="0" r="0" t="0"/>
          <a:stretch/>
        </p:blipFill>
        <p:spPr>
          <a:xfrm>
            <a:off x="0" y="1828800"/>
            <a:ext cx="9144000" cy="1302839"/>
          </a:xfrm>
          <a:prstGeom prst="rect">
            <a:avLst/>
          </a:prstGeom>
          <a:noFill/>
          <a:ln>
            <a:noFill/>
          </a:ln>
        </p:spPr>
      </p:pic>
      <p:sp>
        <p:nvSpPr>
          <p:cNvPr id="771" name="Google Shape;771;p8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72" name="Google Shape;772;p81"/>
          <p:cNvSpPr txBox="1"/>
          <p:nvPr/>
        </p:nvSpPr>
        <p:spPr>
          <a:xfrm>
            <a:off x="3584972" y="0"/>
            <a:ext cx="49980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Change Figure Size</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73" name="Google Shape;773;p8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74" name="Google Shape;774;p8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81"/>
          <p:cNvSpPr txBox="1"/>
          <p:nvPr/>
        </p:nvSpPr>
        <p:spPr>
          <a:xfrm>
            <a:off x="2767575" y="932650"/>
            <a:ext cx="711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Give list of length of length and width in inches</a:t>
            </a:r>
            <a:endParaRPr sz="1800">
              <a:solidFill>
                <a:schemeClr val="dk1"/>
              </a:solidFill>
              <a:latin typeface="Calibri"/>
              <a:ea typeface="Calibri"/>
              <a:cs typeface="Calibri"/>
              <a:sym typeface="Calibri"/>
            </a:endParaRPr>
          </a:p>
        </p:txBody>
      </p:sp>
      <p:cxnSp>
        <p:nvCxnSpPr>
          <p:cNvPr id="776" name="Google Shape;776;p81"/>
          <p:cNvCxnSpPr/>
          <p:nvPr/>
        </p:nvCxnSpPr>
        <p:spPr>
          <a:xfrm flipH="1">
            <a:off x="5002675" y="1313650"/>
            <a:ext cx="406500" cy="838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777" name="Google Shape;777;p81"/>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83" name="Google Shape;783;p82"/>
          <p:cNvSpPr txBox="1"/>
          <p:nvPr/>
        </p:nvSpPr>
        <p:spPr>
          <a:xfrm>
            <a:off x="3584972" y="0"/>
            <a:ext cx="49980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Change Figure Size</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84" name="Google Shape;784;p8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85" name="Google Shape;785;p8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6" name="Google Shape;786;p82"/>
          <p:cNvPicPr preferRelativeResize="0"/>
          <p:nvPr/>
        </p:nvPicPr>
        <p:blipFill rotWithShape="1">
          <a:blip r:embed="rId3">
            <a:alphaModFix/>
          </a:blip>
          <a:srcRect b="0" l="0" r="0" t="0"/>
          <a:stretch/>
        </p:blipFill>
        <p:spPr>
          <a:xfrm>
            <a:off x="0" y="858762"/>
            <a:ext cx="9144001" cy="5999239"/>
          </a:xfrm>
          <a:prstGeom prst="rect">
            <a:avLst/>
          </a:prstGeom>
          <a:noFill/>
          <a:ln>
            <a:noFill/>
          </a:ln>
        </p:spPr>
      </p:pic>
      <p:sp>
        <p:nvSpPr>
          <p:cNvPr id="787" name="Google Shape;787;p82"/>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3"/>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793" name="Google Shape;793;p83"/>
          <p:cNvSpPr txBox="1"/>
          <p:nvPr/>
        </p:nvSpPr>
        <p:spPr>
          <a:xfrm>
            <a:off x="4239889" y="0"/>
            <a:ext cx="36879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Move Legend</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94" name="Google Shape;794;p83"/>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795" name="Google Shape;795;p83"/>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6" name="Google Shape;796;p83"/>
          <p:cNvPicPr preferRelativeResize="0"/>
          <p:nvPr/>
        </p:nvPicPr>
        <p:blipFill rotWithShape="1">
          <a:blip r:embed="rId3">
            <a:alphaModFix/>
          </a:blip>
          <a:srcRect b="0" l="0" r="0" t="0"/>
          <a:stretch/>
        </p:blipFill>
        <p:spPr>
          <a:xfrm>
            <a:off x="3657600" y="1066800"/>
            <a:ext cx="3352800" cy="1346200"/>
          </a:xfrm>
          <a:prstGeom prst="rect">
            <a:avLst/>
          </a:prstGeom>
          <a:noFill/>
          <a:ln>
            <a:noFill/>
          </a:ln>
        </p:spPr>
      </p:pic>
      <p:sp>
        <p:nvSpPr>
          <p:cNvPr id="797" name="Google Shape;797;p83"/>
          <p:cNvSpPr txBox="1"/>
          <p:nvPr/>
        </p:nvSpPr>
        <p:spPr>
          <a:xfrm>
            <a:off x="7443675" y="1511300"/>
            <a:ext cx="284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loc parameter moves legend</a:t>
            </a:r>
            <a:endParaRPr sz="1800">
              <a:solidFill>
                <a:schemeClr val="dk1"/>
              </a:solidFill>
              <a:latin typeface="Calibri"/>
              <a:ea typeface="Calibri"/>
              <a:cs typeface="Calibri"/>
              <a:sym typeface="Calibri"/>
            </a:endParaRPr>
          </a:p>
        </p:txBody>
      </p:sp>
      <p:cxnSp>
        <p:nvCxnSpPr>
          <p:cNvPr id="798" name="Google Shape;798;p83"/>
          <p:cNvCxnSpPr/>
          <p:nvPr/>
        </p:nvCxnSpPr>
        <p:spPr>
          <a:xfrm rot="10800000">
            <a:off x="6122775" y="1663700"/>
            <a:ext cx="13209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799" name="Google Shape;799;p83"/>
          <p:cNvPicPr preferRelativeResize="0"/>
          <p:nvPr/>
        </p:nvPicPr>
        <p:blipFill rotWithShape="1">
          <a:blip r:embed="rId4">
            <a:alphaModFix/>
          </a:blip>
          <a:srcRect b="0" l="0" r="0" t="0"/>
          <a:stretch/>
        </p:blipFill>
        <p:spPr>
          <a:xfrm>
            <a:off x="3556000" y="2438400"/>
            <a:ext cx="4673599" cy="4419601"/>
          </a:xfrm>
          <a:prstGeom prst="rect">
            <a:avLst/>
          </a:prstGeom>
          <a:noFill/>
          <a:ln>
            <a:noFill/>
          </a:ln>
        </p:spPr>
      </p:pic>
      <p:sp>
        <p:nvSpPr>
          <p:cNvPr id="800" name="Google Shape;800;p83"/>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p:nvPr/>
        </p:nvSpPr>
        <p:spPr>
          <a:xfrm>
            <a:off x="-7625" y="51325"/>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1" name="Google Shape;211;p30"/>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2" name="Google Shape;212;p30"/>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3" name="Google Shape;213;p30"/>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4" name="Google Shape;214;p30"/>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5" name="Google Shape;215;p30"/>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6" name="Google Shape;216;p30"/>
          <p:cNvSpPr txBox="1"/>
          <p:nvPr/>
        </p:nvSpPr>
        <p:spPr>
          <a:xfrm>
            <a:off x="363468" y="1940437"/>
            <a:ext cx="11382600" cy="4154700"/>
          </a:xfrm>
          <a:prstGeom prst="rect">
            <a:avLst/>
          </a:prstGeom>
          <a:noFill/>
          <a:ln>
            <a:noFill/>
          </a:ln>
        </p:spPr>
        <p:txBody>
          <a:bodyPr anchorCtr="0" anchor="t" bIns="0" lIns="0" spcFirstLastPara="1" rIns="0" wrap="square" tIns="0">
            <a:spAutoFit/>
          </a:bodyPr>
          <a:lstStyle/>
          <a:p>
            <a:pPr indent="0" lvl="0" marL="0" marR="0" rtl="0" algn="l">
              <a:lnSpc>
                <a:spcPct val="252000"/>
              </a:lnSpc>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8000"/>
              </a:lnSpc>
              <a:spcBef>
                <a:spcPts val="0"/>
              </a:spcBef>
              <a:spcAft>
                <a:spcPts val="0"/>
              </a:spcAft>
              <a:buNone/>
            </a:pPr>
            <a:r>
              <a:rPr lang="en-US" sz="2800">
                <a:solidFill>
                  <a:srgbClr val="000000"/>
                </a:solidFill>
                <a:latin typeface="Arial"/>
                <a:ea typeface="Arial"/>
                <a:cs typeface="Arial"/>
                <a:sym typeface="Arial"/>
              </a:rPr>
              <a:t>When creating a visual, always remember:</a:t>
            </a:r>
            <a:endParaRPr sz="900"/>
          </a:p>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Less is more effective</a:t>
            </a:r>
            <a:endParaRPr sz="900"/>
          </a:p>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Less is more attractive</a:t>
            </a:r>
            <a:endParaRPr sz="900"/>
          </a:p>
          <a:p>
            <a:pPr indent="-330200" lvl="1" marL="673100" marR="0" rtl="0" algn="l">
              <a:lnSpc>
                <a:spcPct val="108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Less is more impactful</a:t>
            </a:r>
            <a:endParaRPr b="0" i="0" sz="2800" u="none" cap="none" strike="noStrike">
              <a:solidFill>
                <a:srgbClr val="000000"/>
              </a:solidFill>
              <a:latin typeface="Arial"/>
              <a:ea typeface="Arial"/>
              <a:cs typeface="Arial"/>
              <a:sym typeface="Arial"/>
            </a:endParaRPr>
          </a:p>
          <a:p>
            <a:pPr indent="0" lvl="0" marL="0" marR="0" rtl="0" algn="l">
              <a:lnSpc>
                <a:spcPct val="108000"/>
              </a:lnSpc>
              <a:spcBef>
                <a:spcPts val="0"/>
              </a:spcBef>
              <a:spcAft>
                <a:spcPts val="0"/>
              </a:spcAft>
              <a:buNone/>
            </a:pPr>
            <a:r>
              <a:t/>
            </a:r>
            <a:endParaRPr sz="2800"/>
          </a:p>
          <a:p>
            <a:pPr indent="-330200" lvl="1" marL="673100" marR="0" rtl="0" algn="l">
              <a:lnSpc>
                <a:spcPct val="108000"/>
              </a:lnSpc>
              <a:spcBef>
                <a:spcPts val="0"/>
              </a:spcBef>
              <a:spcAft>
                <a:spcPts val="0"/>
              </a:spcAft>
              <a:buSzPts val="2800"/>
              <a:buChar char="•"/>
            </a:pPr>
            <a:r>
              <a:rPr lang="en-US" sz="2800"/>
              <a:t>Cause &amp; Effect, but Hidden</a:t>
            </a:r>
            <a:endParaRPr sz="2800"/>
          </a:p>
          <a:p>
            <a:pPr indent="-330200" lvl="1" marL="673100" marR="0" rtl="0" algn="l">
              <a:lnSpc>
                <a:spcPct val="108000"/>
              </a:lnSpc>
              <a:spcBef>
                <a:spcPts val="0"/>
              </a:spcBef>
              <a:spcAft>
                <a:spcPts val="0"/>
              </a:spcAft>
              <a:buSzPts val="2800"/>
              <a:buChar char="•"/>
            </a:pPr>
            <a:r>
              <a:rPr lang="en-US" sz="2800"/>
              <a:t>Data Over Opinions</a:t>
            </a:r>
            <a:endParaRPr sz="2800"/>
          </a:p>
          <a:p>
            <a:pPr indent="-330200" lvl="1" marL="673100" marR="0" rtl="0" algn="l">
              <a:lnSpc>
                <a:spcPct val="108000"/>
              </a:lnSpc>
              <a:spcBef>
                <a:spcPts val="0"/>
              </a:spcBef>
              <a:spcAft>
                <a:spcPts val="0"/>
              </a:spcAft>
              <a:buSzPts val="2800"/>
              <a:buChar char="•"/>
            </a:pPr>
            <a:r>
              <a:rPr lang="en-US" sz="2800"/>
              <a:t>Know the System Before You Move</a:t>
            </a:r>
            <a:endParaRPr sz="1300">
              <a:solidFill>
                <a:schemeClr val="dk1"/>
              </a:solidFill>
            </a:endParaRPr>
          </a:p>
        </p:txBody>
      </p:sp>
      <p:sp>
        <p:nvSpPr>
          <p:cNvPr id="217" name="Google Shape;217;p30"/>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218" name="Google Shape;218;p30"/>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11</a:t>
            </a:r>
            <a:endParaRPr sz="900"/>
          </a:p>
        </p:txBody>
      </p:sp>
      <p:sp>
        <p:nvSpPr>
          <p:cNvPr id="219" name="Google Shape;219;p30"/>
          <p:cNvSpPr txBox="1"/>
          <p:nvPr/>
        </p:nvSpPr>
        <p:spPr>
          <a:xfrm>
            <a:off x="363468" y="1234811"/>
            <a:ext cx="10929300" cy="4926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3200">
                <a:solidFill>
                  <a:srgbClr val="000000"/>
                </a:solidFill>
                <a:latin typeface="Arial"/>
                <a:ea typeface="Arial"/>
                <a:cs typeface="Arial"/>
                <a:sym typeface="Arial"/>
              </a:rPr>
              <a:t>Darkhorse Analytics' effective approach</a:t>
            </a:r>
            <a:endParaRPr sz="900"/>
          </a:p>
        </p:txBody>
      </p:sp>
      <p:sp>
        <p:nvSpPr>
          <p:cNvPr id="220" name="Google Shape;220;p30"/>
          <p:cNvSpPr/>
          <p:nvPr/>
        </p:nvSpPr>
        <p:spPr>
          <a:xfrm>
            <a:off x="7457860" y="3041336"/>
            <a:ext cx="3900810" cy="1177824"/>
          </a:xfrm>
          <a:custGeom>
            <a:rect b="b" l="l" r="r" t="t"/>
            <a:pathLst>
              <a:path extrusionOk="0" h="1764530" w="5843910">
                <a:moveTo>
                  <a:pt x="0" y="0"/>
                </a:moveTo>
                <a:lnTo>
                  <a:pt x="5843910" y="0"/>
                </a:lnTo>
                <a:lnTo>
                  <a:pt x="5843910" y="1764530"/>
                </a:lnTo>
                <a:lnTo>
                  <a:pt x="0" y="1764530"/>
                </a:lnTo>
                <a:lnTo>
                  <a:pt x="0" y="0"/>
                </a:lnTo>
                <a:close/>
              </a:path>
            </a:pathLst>
          </a:custGeom>
          <a:blipFill rotWithShape="1">
            <a:blip r:embed="rId6">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84"/>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id="806" name="Google Shape;806;p84"/>
          <p:cNvSpPr txBox="1"/>
          <p:nvPr/>
        </p:nvSpPr>
        <p:spPr>
          <a:xfrm>
            <a:off x="4239889" y="0"/>
            <a:ext cx="36879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Move Legend</a:t>
            </a:r>
            <a:endParaRPr b="1" sz="36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07" name="Google Shape;807;p84"/>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08" name="Google Shape;808;p84"/>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9" name="Google Shape;809;p84"/>
          <p:cNvPicPr preferRelativeResize="0"/>
          <p:nvPr/>
        </p:nvPicPr>
        <p:blipFill rotWithShape="1">
          <a:blip r:embed="rId3">
            <a:alphaModFix/>
          </a:blip>
          <a:srcRect b="0" l="0" r="0" t="0"/>
          <a:stretch/>
        </p:blipFill>
        <p:spPr>
          <a:xfrm>
            <a:off x="2032000" y="825500"/>
            <a:ext cx="6159500" cy="6032500"/>
          </a:xfrm>
          <a:prstGeom prst="rect">
            <a:avLst/>
          </a:prstGeom>
          <a:noFill/>
          <a:ln>
            <a:noFill/>
          </a:ln>
        </p:spPr>
      </p:pic>
      <p:sp>
        <p:nvSpPr>
          <p:cNvPr id="810" name="Google Shape;810;p84"/>
          <p:cNvSpPr txBox="1"/>
          <p:nvPr/>
        </p:nvSpPr>
        <p:spPr>
          <a:xfrm>
            <a:off x="7994500" y="2667000"/>
            <a:ext cx="2336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New legend placement</a:t>
            </a:r>
            <a:endParaRPr sz="1800">
              <a:solidFill>
                <a:schemeClr val="dk1"/>
              </a:solidFill>
              <a:latin typeface="Calibri"/>
              <a:ea typeface="Calibri"/>
              <a:cs typeface="Calibri"/>
              <a:sym typeface="Calibri"/>
            </a:endParaRPr>
          </a:p>
        </p:txBody>
      </p:sp>
      <p:cxnSp>
        <p:nvCxnSpPr>
          <p:cNvPr id="811" name="Google Shape;811;p84"/>
          <p:cNvCxnSpPr/>
          <p:nvPr/>
        </p:nvCxnSpPr>
        <p:spPr>
          <a:xfrm flipH="1">
            <a:off x="7283200" y="3124200"/>
            <a:ext cx="711300" cy="1066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12" name="Google Shape;812;p84"/>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5"/>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18" name="Google Shape;818;p85"/>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19" name="Google Shape;819;p85"/>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85"/>
          <p:cNvSpPr txBox="1"/>
          <p:nvPr/>
        </p:nvSpPr>
        <p:spPr>
          <a:xfrm>
            <a:off x="3031192" y="0"/>
            <a:ext cx="610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Multiple Plots</a:t>
            </a:r>
            <a:endParaRPr b="1" sz="3600">
              <a:solidFill>
                <a:schemeClr val="lt1"/>
              </a:solidFill>
              <a:latin typeface="Calibri"/>
              <a:ea typeface="Calibri"/>
              <a:cs typeface="Calibri"/>
              <a:sym typeface="Calibri"/>
            </a:endParaRPr>
          </a:p>
        </p:txBody>
      </p:sp>
      <p:pic>
        <p:nvPicPr>
          <p:cNvPr id="821" name="Google Shape;821;p85"/>
          <p:cNvPicPr preferRelativeResize="0"/>
          <p:nvPr/>
        </p:nvPicPr>
        <p:blipFill rotWithShape="1">
          <a:blip r:embed="rId3">
            <a:alphaModFix/>
          </a:blip>
          <a:srcRect b="0" l="0" r="0" t="0"/>
          <a:stretch/>
        </p:blipFill>
        <p:spPr>
          <a:xfrm>
            <a:off x="931333" y="1435100"/>
            <a:ext cx="7747000" cy="3975100"/>
          </a:xfrm>
          <a:prstGeom prst="rect">
            <a:avLst/>
          </a:prstGeom>
          <a:noFill/>
          <a:ln>
            <a:noFill/>
          </a:ln>
        </p:spPr>
      </p:pic>
      <p:sp>
        <p:nvSpPr>
          <p:cNvPr id="822" name="Google Shape;822;p85"/>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86"/>
          <p:cNvPicPr preferRelativeResize="0"/>
          <p:nvPr/>
        </p:nvPicPr>
        <p:blipFill rotWithShape="1">
          <a:blip r:embed="rId3">
            <a:alphaModFix/>
          </a:blip>
          <a:srcRect b="0" l="0" r="0" t="0"/>
          <a:stretch/>
        </p:blipFill>
        <p:spPr>
          <a:xfrm>
            <a:off x="39843" y="990600"/>
            <a:ext cx="9144000" cy="3339655"/>
          </a:xfrm>
          <a:prstGeom prst="rect">
            <a:avLst/>
          </a:prstGeom>
          <a:noFill/>
          <a:ln>
            <a:noFill/>
          </a:ln>
        </p:spPr>
      </p:pic>
      <p:sp>
        <p:nvSpPr>
          <p:cNvPr id="828" name="Google Shape;828;p86"/>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29" name="Google Shape;829;p86"/>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30" name="Google Shape;830;p86"/>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86"/>
          <p:cNvSpPr txBox="1"/>
          <p:nvPr/>
        </p:nvSpPr>
        <p:spPr>
          <a:xfrm>
            <a:off x="3031192" y="0"/>
            <a:ext cx="610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Multiple Plots</a:t>
            </a:r>
            <a:endParaRPr b="1" sz="3600">
              <a:solidFill>
                <a:schemeClr val="lt1"/>
              </a:solidFill>
              <a:latin typeface="Calibri"/>
              <a:ea typeface="Calibri"/>
              <a:cs typeface="Calibri"/>
              <a:sym typeface="Calibri"/>
            </a:endParaRPr>
          </a:p>
        </p:txBody>
      </p:sp>
      <p:sp>
        <p:nvSpPr>
          <p:cNvPr id="832" name="Google Shape;832;p86"/>
          <p:cNvSpPr txBox="1"/>
          <p:nvPr/>
        </p:nvSpPr>
        <p:spPr>
          <a:xfrm>
            <a:off x="6096000" y="1879800"/>
            <a:ext cx="2946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7x4 Figure, with 1 row and 2 columns of subplots</a:t>
            </a:r>
            <a:endParaRPr sz="1800">
              <a:solidFill>
                <a:schemeClr val="dk1"/>
              </a:solidFill>
              <a:latin typeface="Calibri"/>
              <a:ea typeface="Calibri"/>
              <a:cs typeface="Calibri"/>
              <a:sym typeface="Calibri"/>
            </a:endParaRPr>
          </a:p>
        </p:txBody>
      </p:sp>
      <p:cxnSp>
        <p:nvCxnSpPr>
          <p:cNvPr id="833" name="Google Shape;833;p86"/>
          <p:cNvCxnSpPr/>
          <p:nvPr/>
        </p:nvCxnSpPr>
        <p:spPr>
          <a:xfrm flipH="1">
            <a:off x="4978400" y="2263850"/>
            <a:ext cx="10161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34" name="Google Shape;834;p86"/>
          <p:cNvSpPr txBox="1"/>
          <p:nvPr/>
        </p:nvSpPr>
        <p:spPr>
          <a:xfrm>
            <a:off x="6279425" y="3753300"/>
            <a:ext cx="1117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ax1</a:t>
            </a:r>
            <a:endParaRPr sz="1800">
              <a:solidFill>
                <a:schemeClr val="dk1"/>
              </a:solidFill>
              <a:latin typeface="Calibri"/>
              <a:ea typeface="Calibri"/>
              <a:cs typeface="Calibri"/>
              <a:sym typeface="Calibri"/>
            </a:endParaRPr>
          </a:p>
        </p:txBody>
      </p:sp>
      <p:sp>
        <p:nvSpPr>
          <p:cNvPr id="835" name="Google Shape;835;p86"/>
          <p:cNvSpPr txBox="1"/>
          <p:nvPr/>
        </p:nvSpPr>
        <p:spPr>
          <a:xfrm>
            <a:off x="39850" y="4896300"/>
            <a:ext cx="711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ax0</a:t>
            </a:r>
            <a:endParaRPr sz="1800">
              <a:solidFill>
                <a:schemeClr val="dk1"/>
              </a:solidFill>
              <a:latin typeface="Calibri"/>
              <a:ea typeface="Calibri"/>
              <a:cs typeface="Calibri"/>
              <a:sym typeface="Calibri"/>
            </a:endParaRPr>
          </a:p>
        </p:txBody>
      </p:sp>
      <p:cxnSp>
        <p:nvCxnSpPr>
          <p:cNvPr id="836" name="Google Shape;836;p86"/>
          <p:cNvCxnSpPr/>
          <p:nvPr/>
        </p:nvCxnSpPr>
        <p:spPr>
          <a:xfrm rot="10800000">
            <a:off x="4247425" y="3524700"/>
            <a:ext cx="18288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837" name="Google Shape;837;p86"/>
          <p:cNvCxnSpPr/>
          <p:nvPr/>
        </p:nvCxnSpPr>
        <p:spPr>
          <a:xfrm flipH="1" rot="10800000">
            <a:off x="751050" y="3524700"/>
            <a:ext cx="1219200" cy="1524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38" name="Google Shape;838;p86"/>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87"/>
          <p:cNvPicPr preferRelativeResize="0"/>
          <p:nvPr/>
        </p:nvPicPr>
        <p:blipFill rotWithShape="1">
          <a:blip r:embed="rId3">
            <a:alphaModFix/>
          </a:blip>
          <a:srcRect b="0" l="0" r="0" t="0"/>
          <a:stretch/>
        </p:blipFill>
        <p:spPr>
          <a:xfrm>
            <a:off x="1524000" y="1600200"/>
            <a:ext cx="6658040" cy="5181600"/>
          </a:xfrm>
          <a:prstGeom prst="rect">
            <a:avLst/>
          </a:prstGeom>
          <a:noFill/>
          <a:ln>
            <a:noFill/>
          </a:ln>
        </p:spPr>
      </p:pic>
      <p:sp>
        <p:nvSpPr>
          <p:cNvPr id="844" name="Google Shape;844;p87"/>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45" name="Google Shape;845;p87"/>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46" name="Google Shape;846;p87"/>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87"/>
          <p:cNvSpPr txBox="1"/>
          <p:nvPr/>
        </p:nvSpPr>
        <p:spPr>
          <a:xfrm>
            <a:off x="3031192" y="0"/>
            <a:ext cx="610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Multiple Plots</a:t>
            </a:r>
            <a:endParaRPr b="1" sz="3600">
              <a:solidFill>
                <a:schemeClr val="lt1"/>
              </a:solidFill>
              <a:latin typeface="Calibri"/>
              <a:ea typeface="Calibri"/>
              <a:cs typeface="Calibri"/>
              <a:sym typeface="Calibri"/>
            </a:endParaRPr>
          </a:p>
        </p:txBody>
      </p:sp>
      <p:sp>
        <p:nvSpPr>
          <p:cNvPr id="848" name="Google Shape;848;p87"/>
          <p:cNvSpPr txBox="1"/>
          <p:nvPr/>
        </p:nvSpPr>
        <p:spPr>
          <a:xfrm>
            <a:off x="6299200" y="2667000"/>
            <a:ext cx="711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ax2</a:t>
            </a:r>
            <a:endParaRPr sz="1800">
              <a:solidFill>
                <a:schemeClr val="dk1"/>
              </a:solidFill>
              <a:latin typeface="Calibri"/>
              <a:ea typeface="Calibri"/>
              <a:cs typeface="Calibri"/>
              <a:sym typeface="Calibri"/>
            </a:endParaRPr>
          </a:p>
        </p:txBody>
      </p:sp>
      <p:sp>
        <p:nvSpPr>
          <p:cNvPr id="849" name="Google Shape;849;p87"/>
          <p:cNvSpPr txBox="1"/>
          <p:nvPr/>
        </p:nvSpPr>
        <p:spPr>
          <a:xfrm>
            <a:off x="2844800" y="2667000"/>
            <a:ext cx="711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ax1</a:t>
            </a:r>
            <a:endParaRPr sz="1800">
              <a:solidFill>
                <a:schemeClr val="dk1"/>
              </a:solidFill>
              <a:latin typeface="Calibri"/>
              <a:ea typeface="Calibri"/>
              <a:cs typeface="Calibri"/>
              <a:sym typeface="Calibri"/>
            </a:endParaRPr>
          </a:p>
        </p:txBody>
      </p:sp>
      <p:sp>
        <p:nvSpPr>
          <p:cNvPr id="850" name="Google Shape;850;p87"/>
          <p:cNvSpPr txBox="1"/>
          <p:nvPr/>
        </p:nvSpPr>
        <p:spPr>
          <a:xfrm>
            <a:off x="2844800" y="5410200"/>
            <a:ext cx="711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ax3</a:t>
            </a:r>
            <a:endParaRPr sz="1800">
              <a:solidFill>
                <a:schemeClr val="dk1"/>
              </a:solidFill>
              <a:latin typeface="Calibri"/>
              <a:ea typeface="Calibri"/>
              <a:cs typeface="Calibri"/>
              <a:sym typeface="Calibri"/>
            </a:endParaRPr>
          </a:p>
        </p:txBody>
      </p:sp>
      <p:sp>
        <p:nvSpPr>
          <p:cNvPr id="851" name="Google Shape;851;p87"/>
          <p:cNvSpPr txBox="1"/>
          <p:nvPr/>
        </p:nvSpPr>
        <p:spPr>
          <a:xfrm>
            <a:off x="6299200" y="5334000"/>
            <a:ext cx="711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ax4</a:t>
            </a:r>
            <a:endParaRPr sz="1800">
              <a:solidFill>
                <a:schemeClr val="dk1"/>
              </a:solidFill>
              <a:latin typeface="Calibri"/>
              <a:ea typeface="Calibri"/>
              <a:cs typeface="Calibri"/>
              <a:sym typeface="Calibri"/>
            </a:endParaRPr>
          </a:p>
        </p:txBody>
      </p:sp>
      <p:sp>
        <p:nvSpPr>
          <p:cNvPr id="852" name="Google Shape;852;p87"/>
          <p:cNvSpPr txBox="1"/>
          <p:nvPr/>
        </p:nvSpPr>
        <p:spPr>
          <a:xfrm>
            <a:off x="817125" y="938700"/>
            <a:ext cx="4673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List of lists</a:t>
            </a:r>
            <a:endParaRPr sz="1800">
              <a:solidFill>
                <a:schemeClr val="dk1"/>
              </a:solidFill>
              <a:latin typeface="Calibri"/>
              <a:ea typeface="Calibri"/>
              <a:cs typeface="Calibri"/>
              <a:sym typeface="Calibri"/>
            </a:endParaRPr>
          </a:p>
        </p:txBody>
      </p:sp>
      <p:cxnSp>
        <p:nvCxnSpPr>
          <p:cNvPr id="853" name="Google Shape;853;p87"/>
          <p:cNvCxnSpPr/>
          <p:nvPr/>
        </p:nvCxnSpPr>
        <p:spPr>
          <a:xfrm>
            <a:off x="1828700" y="1283700"/>
            <a:ext cx="1016100" cy="304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54" name="Google Shape;854;p87"/>
          <p:cNvSpPr txBox="1"/>
          <p:nvPr/>
        </p:nvSpPr>
        <p:spPr>
          <a:xfrm>
            <a:off x="7545275" y="2469750"/>
            <a:ext cx="2946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12x12 Figure, with 2 rows and 2 columns of subplots</a:t>
            </a:r>
            <a:endParaRPr sz="1800">
              <a:solidFill>
                <a:schemeClr val="dk1"/>
              </a:solidFill>
              <a:latin typeface="Calibri"/>
              <a:ea typeface="Calibri"/>
              <a:cs typeface="Calibri"/>
              <a:sym typeface="Calibri"/>
            </a:endParaRPr>
          </a:p>
        </p:txBody>
      </p:sp>
      <p:cxnSp>
        <p:nvCxnSpPr>
          <p:cNvPr id="855" name="Google Shape;855;p87"/>
          <p:cNvCxnSpPr/>
          <p:nvPr/>
        </p:nvCxnSpPr>
        <p:spPr>
          <a:xfrm flipH="1">
            <a:off x="6834175" y="2926950"/>
            <a:ext cx="507900" cy="6858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56" name="Google Shape;856;p87"/>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8"/>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62" name="Google Shape;862;p88"/>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63" name="Google Shape;863;p88"/>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88"/>
          <p:cNvSpPr txBox="1"/>
          <p:nvPr/>
        </p:nvSpPr>
        <p:spPr>
          <a:xfrm>
            <a:off x="3031192" y="0"/>
            <a:ext cx="610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Multiple Plots</a:t>
            </a:r>
            <a:endParaRPr b="1" sz="3600">
              <a:solidFill>
                <a:schemeClr val="lt1"/>
              </a:solidFill>
              <a:latin typeface="Calibri"/>
              <a:ea typeface="Calibri"/>
              <a:cs typeface="Calibri"/>
              <a:sym typeface="Calibri"/>
            </a:endParaRPr>
          </a:p>
        </p:txBody>
      </p:sp>
      <p:pic>
        <p:nvPicPr>
          <p:cNvPr id="865" name="Google Shape;865;p88"/>
          <p:cNvPicPr preferRelativeResize="0"/>
          <p:nvPr/>
        </p:nvPicPr>
        <p:blipFill rotWithShape="1">
          <a:blip r:embed="rId3">
            <a:alphaModFix/>
          </a:blip>
          <a:srcRect b="0" l="0" r="0" t="0"/>
          <a:stretch/>
        </p:blipFill>
        <p:spPr>
          <a:xfrm>
            <a:off x="609600" y="1025500"/>
            <a:ext cx="9144002" cy="4807008"/>
          </a:xfrm>
          <a:prstGeom prst="rect">
            <a:avLst/>
          </a:prstGeom>
          <a:noFill/>
          <a:ln>
            <a:noFill/>
          </a:ln>
        </p:spPr>
      </p:pic>
      <p:sp>
        <p:nvSpPr>
          <p:cNvPr id="866" name="Google Shape;866;p88"/>
          <p:cNvSpPr txBox="1"/>
          <p:nvPr/>
        </p:nvSpPr>
        <p:spPr>
          <a:xfrm>
            <a:off x="609600" y="5943600"/>
            <a:ext cx="1137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Notice that all references are made to ax0.</a:t>
            </a:r>
            <a:endParaRPr sz="1800">
              <a:solidFill>
                <a:schemeClr val="dk1"/>
              </a:solidFill>
              <a:latin typeface="Calibri"/>
              <a:ea typeface="Calibri"/>
              <a:cs typeface="Calibri"/>
              <a:sym typeface="Calibri"/>
            </a:endParaRPr>
          </a:p>
        </p:txBody>
      </p:sp>
      <p:sp>
        <p:nvSpPr>
          <p:cNvPr id="867" name="Google Shape;867;p88"/>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9"/>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73" name="Google Shape;873;p89"/>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74" name="Google Shape;874;p89"/>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89"/>
          <p:cNvSpPr txBox="1"/>
          <p:nvPr/>
        </p:nvSpPr>
        <p:spPr>
          <a:xfrm>
            <a:off x="3031192" y="0"/>
            <a:ext cx="610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Multiple Plots</a:t>
            </a:r>
            <a:endParaRPr b="1" sz="3600">
              <a:solidFill>
                <a:schemeClr val="lt1"/>
              </a:solidFill>
              <a:latin typeface="Calibri"/>
              <a:ea typeface="Calibri"/>
              <a:cs typeface="Calibri"/>
              <a:sym typeface="Calibri"/>
            </a:endParaRPr>
          </a:p>
        </p:txBody>
      </p:sp>
      <p:pic>
        <p:nvPicPr>
          <p:cNvPr id="876" name="Google Shape;876;p89"/>
          <p:cNvPicPr preferRelativeResize="0"/>
          <p:nvPr/>
        </p:nvPicPr>
        <p:blipFill rotWithShape="1">
          <a:blip r:embed="rId3">
            <a:alphaModFix/>
          </a:blip>
          <a:srcRect b="0" l="0" r="0" t="0"/>
          <a:stretch/>
        </p:blipFill>
        <p:spPr>
          <a:xfrm>
            <a:off x="0" y="1155700"/>
            <a:ext cx="9143999" cy="4545387"/>
          </a:xfrm>
          <a:prstGeom prst="rect">
            <a:avLst/>
          </a:prstGeom>
          <a:noFill/>
          <a:ln>
            <a:noFill/>
          </a:ln>
        </p:spPr>
      </p:pic>
      <p:sp>
        <p:nvSpPr>
          <p:cNvPr id="877" name="Google Shape;877;p89"/>
          <p:cNvSpPr txBox="1"/>
          <p:nvPr/>
        </p:nvSpPr>
        <p:spPr>
          <a:xfrm>
            <a:off x="914400" y="5791200"/>
            <a:ext cx="1056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Uh oh! Plots are overlapping.  Let’s two options for fixing this.</a:t>
            </a:r>
            <a:endParaRPr sz="1800">
              <a:solidFill>
                <a:schemeClr val="dk1"/>
              </a:solidFill>
              <a:latin typeface="Calibri"/>
              <a:ea typeface="Calibri"/>
              <a:cs typeface="Calibri"/>
              <a:sym typeface="Calibri"/>
            </a:endParaRPr>
          </a:p>
        </p:txBody>
      </p:sp>
      <p:sp>
        <p:nvSpPr>
          <p:cNvPr id="878" name="Google Shape;878;p89"/>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90"/>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84" name="Google Shape;884;p90"/>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85" name="Google Shape;885;p90"/>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90"/>
          <p:cNvSpPr txBox="1"/>
          <p:nvPr/>
        </p:nvSpPr>
        <p:spPr>
          <a:xfrm>
            <a:off x="3031192" y="0"/>
            <a:ext cx="610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Multiple Plots</a:t>
            </a:r>
            <a:endParaRPr b="1" sz="3600">
              <a:solidFill>
                <a:schemeClr val="lt1"/>
              </a:solidFill>
              <a:latin typeface="Calibri"/>
              <a:ea typeface="Calibri"/>
              <a:cs typeface="Calibri"/>
              <a:sym typeface="Calibri"/>
            </a:endParaRPr>
          </a:p>
        </p:txBody>
      </p:sp>
      <p:pic>
        <p:nvPicPr>
          <p:cNvPr id="887" name="Google Shape;887;p90"/>
          <p:cNvPicPr preferRelativeResize="0"/>
          <p:nvPr/>
        </p:nvPicPr>
        <p:blipFill rotWithShape="1">
          <a:blip r:embed="rId3">
            <a:alphaModFix/>
          </a:blip>
          <a:srcRect b="0" l="0" r="0" t="0"/>
          <a:stretch/>
        </p:blipFill>
        <p:spPr>
          <a:xfrm>
            <a:off x="732475" y="1960343"/>
            <a:ext cx="3962399" cy="4842932"/>
          </a:xfrm>
          <a:prstGeom prst="rect">
            <a:avLst/>
          </a:prstGeom>
          <a:noFill/>
          <a:ln>
            <a:noFill/>
          </a:ln>
        </p:spPr>
      </p:pic>
      <p:pic>
        <p:nvPicPr>
          <p:cNvPr id="888" name="Google Shape;888;p90"/>
          <p:cNvPicPr preferRelativeResize="0"/>
          <p:nvPr/>
        </p:nvPicPr>
        <p:blipFill rotWithShape="1">
          <a:blip r:embed="rId4">
            <a:alphaModFix/>
          </a:blip>
          <a:srcRect b="0" l="0" r="0" t="0"/>
          <a:stretch/>
        </p:blipFill>
        <p:spPr>
          <a:xfrm>
            <a:off x="-17929" y="914400"/>
            <a:ext cx="9144000" cy="657574"/>
          </a:xfrm>
          <a:prstGeom prst="rect">
            <a:avLst/>
          </a:prstGeom>
          <a:noFill/>
          <a:ln>
            <a:noFill/>
          </a:ln>
        </p:spPr>
      </p:pic>
      <p:sp>
        <p:nvSpPr>
          <p:cNvPr id="889" name="Google Shape;889;p90"/>
          <p:cNvSpPr txBox="1"/>
          <p:nvPr/>
        </p:nvSpPr>
        <p:spPr>
          <a:xfrm>
            <a:off x="5703450" y="2181575"/>
            <a:ext cx="355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updated</a:t>
            </a:r>
            <a:endParaRPr sz="1800">
              <a:solidFill>
                <a:schemeClr val="dk1"/>
              </a:solidFill>
              <a:latin typeface="Calibri"/>
              <a:ea typeface="Calibri"/>
              <a:cs typeface="Calibri"/>
              <a:sym typeface="Calibri"/>
            </a:endParaRPr>
          </a:p>
        </p:txBody>
      </p:sp>
      <p:cxnSp>
        <p:nvCxnSpPr>
          <p:cNvPr id="890" name="Google Shape;890;p90"/>
          <p:cNvCxnSpPr/>
          <p:nvPr/>
        </p:nvCxnSpPr>
        <p:spPr>
          <a:xfrm rot="10800000">
            <a:off x="4382750" y="1648175"/>
            <a:ext cx="1727100" cy="4572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891" name="Google Shape;891;p90"/>
          <p:cNvCxnSpPr/>
          <p:nvPr/>
        </p:nvCxnSpPr>
        <p:spPr>
          <a:xfrm rot="10800000">
            <a:off x="6109850" y="1571975"/>
            <a:ext cx="0" cy="5334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892" name="Google Shape;892;p90"/>
          <p:cNvCxnSpPr/>
          <p:nvPr/>
        </p:nvCxnSpPr>
        <p:spPr>
          <a:xfrm flipH="1" rot="10800000">
            <a:off x="6109850" y="1724375"/>
            <a:ext cx="1828800" cy="3810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893" name="Google Shape;893;p90"/>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91"/>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899" name="Google Shape;899;p91"/>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00" name="Google Shape;900;p91"/>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91"/>
          <p:cNvSpPr txBox="1"/>
          <p:nvPr/>
        </p:nvSpPr>
        <p:spPr>
          <a:xfrm>
            <a:off x="3031192" y="0"/>
            <a:ext cx="61053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Creating Multiple Plots</a:t>
            </a:r>
            <a:endParaRPr b="1" sz="3600">
              <a:solidFill>
                <a:schemeClr val="lt1"/>
              </a:solidFill>
              <a:latin typeface="Calibri"/>
              <a:ea typeface="Calibri"/>
              <a:cs typeface="Calibri"/>
              <a:sym typeface="Calibri"/>
            </a:endParaRPr>
          </a:p>
        </p:txBody>
      </p:sp>
      <p:pic>
        <p:nvPicPr>
          <p:cNvPr id="902" name="Google Shape;902;p91"/>
          <p:cNvPicPr preferRelativeResize="0"/>
          <p:nvPr/>
        </p:nvPicPr>
        <p:blipFill rotWithShape="1">
          <a:blip r:embed="rId3">
            <a:alphaModFix/>
          </a:blip>
          <a:srcRect b="0" l="0" r="0" t="0"/>
          <a:stretch/>
        </p:blipFill>
        <p:spPr>
          <a:xfrm>
            <a:off x="0" y="990600"/>
            <a:ext cx="9144001" cy="625865"/>
          </a:xfrm>
          <a:prstGeom prst="rect">
            <a:avLst/>
          </a:prstGeom>
          <a:noFill/>
          <a:ln>
            <a:noFill/>
          </a:ln>
        </p:spPr>
      </p:pic>
      <p:pic>
        <p:nvPicPr>
          <p:cNvPr id="903" name="Google Shape;903;p91"/>
          <p:cNvPicPr preferRelativeResize="0"/>
          <p:nvPr/>
        </p:nvPicPr>
        <p:blipFill rotWithShape="1">
          <a:blip r:embed="rId4">
            <a:alphaModFix/>
          </a:blip>
          <a:srcRect b="0" l="0" r="0" t="0"/>
          <a:stretch/>
        </p:blipFill>
        <p:spPr>
          <a:xfrm>
            <a:off x="304800" y="2044700"/>
            <a:ext cx="8750300" cy="4813300"/>
          </a:xfrm>
          <a:prstGeom prst="rect">
            <a:avLst/>
          </a:prstGeom>
          <a:noFill/>
          <a:ln>
            <a:noFill/>
          </a:ln>
        </p:spPr>
      </p:pic>
      <p:sp>
        <p:nvSpPr>
          <p:cNvPr id="904" name="Google Shape;904;p91"/>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2"/>
          <p:cNvSpPr txBox="1"/>
          <p:nvPr/>
        </p:nvSpPr>
        <p:spPr>
          <a:xfrm>
            <a:off x="-18757" y="0"/>
            <a:ext cx="12210900" cy="748500"/>
          </a:xfrm>
          <a:prstGeom prst="rect">
            <a:avLst/>
          </a:prstGeom>
          <a:solidFill>
            <a:schemeClr val="accent2"/>
          </a:solidFill>
          <a:ln>
            <a:noFill/>
          </a:ln>
        </p:spPr>
        <p:txBody>
          <a:bodyPr anchorCtr="0" anchor="t" bIns="45700" lIns="91425" spcFirstLastPara="1" rIns="91425" wrap="square" tIns="45700">
            <a:normAutofit lnSpcReduction="10000"/>
          </a:bodyPr>
          <a:lstStyle/>
          <a:p>
            <a:pPr indent="0" lvl="0" marL="0" marR="0" rtl="0" algn="ctr">
              <a:spcBef>
                <a:spcPts val="0"/>
              </a:spcBef>
              <a:spcAft>
                <a:spcPts val="0"/>
              </a:spcAft>
              <a:buClr>
                <a:schemeClr val="dk1"/>
              </a:buClr>
              <a:buSzPts val="4400"/>
              <a:buFont typeface="Calibri"/>
              <a:buNone/>
            </a:pPr>
            <a:r>
              <a:t/>
            </a:r>
            <a:endParaRPr b="1" sz="4400">
              <a:solidFill>
                <a:schemeClr val="lt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10" name="Google Shape;910;p92"/>
          <p:cNvSpPr/>
          <p:nvPr/>
        </p:nvSpPr>
        <p:spPr>
          <a:xfrm>
            <a:off x="207433" y="-144463"/>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HEhUUEBQVFBUWFhoaFxgVFRYWHBceGBkYGBgXICAZIiggGh8xIRQXITEiJikrLi4uHR8/ODMtNygtLiwBCgoKDg0OGhAQGjglHyUxNzc0NzUsMDYvNzQ3Ly83NzcuNzc1NzQrLDcyNzc3LC0zNzAwNzExLi03LTQ4ODE3N//AABEIAHkBnwMBIgACEQEDEQH/xAAcAAEAAgIDAQAAAAAAAAAAAAAABwgFBgIDBAH/xABJEAABAwIDBQMHBwkGBwEAAAABAAIDBBEFEiEGBzFBURNhcQgiMjWBkbEUQnJzdKGyIzM0Q1KCwcLRFyRikpOzFlNUouHw8RX/xAAZAQEAAwEBAAAAAAAAAAAAAAAAAwQFAgH/xAAtEQEAAgIAAggEBwAAAAAAAAAAAQIDEQQFEiExMmFxobETIkGBFBUzUdHw8f/aAAwDAQACEQMRAD8AnFERAREQEREBERAREQEREBERAREQEREBERAREQEREBERAREQEREBERAREQEREBERAREQEREBERAREQEREBERAREQEREBERARFqO328Cm2KYO1vJM8XZEwi5HDM4/Nbfn42Bsg25FXCv3618zrxRwRN5DK5595I+C78H38VkDh8qhhmZfXIDG4DuNyPuQWIRYfZXaODaqnbUUxJadCDo5jhxa4cj93RapvV3hybDugbFCyUzB5Je4i2TKLafS+5BIaKINl99QrYqmWshbG2BrS0RuJMjnktDAHc9OPIXWq1W/qte+8cEDGcmnO8+03F/cEFiUUd7Fb16fHqaaWoAp5KdmeVt8wLeGZnM62GXiCRxvdaFjG/uokkPySnjZGDp2uZ7j3nKQB4C/igsCiifd3vibtFM2mrI2wyv0jewnI8/skHVpPLUg92l5YQEUU7d754cCkdBRxiokYbPeXWjaRxaLavI52sO8qPn78MTcbj5OB07I/wAXILLooR2R369u9seJRNY02HbRXs09XNN9O8HToVNjHiQAtIIIuCNQQeBQckUNbbb5Jtna2emjponticAHOc65u1rr6eKwn9v9T/0kP+d6CwCKv/8Ab/U/9JD/AJ3qZdi8bO0dFBUuYGOlaSWg3As4t0v4IM2ijveHvWg2RcYYm/KKgDVodZsd+GY6688o162uo3O/iuzX7Gny39HK/wB18yCxiKNt329uDal4gnZ8nqD6IzZmSHo08Q7/AAn2EqRp5Oya53GwJ9wug5ooAdv/AKi/6JDa/wC29bHt3vlGCObDSRNkmyNdI55OSMuaHZBbVzhfXgB77BLiKv8Ag2/qojkHyunjfGTr2V2vHeMxIPgbeIU74ZXx4pEyaF2aORoc0jmCg9KIo33kb1otkX9hAwT1NruBNmRX1GYjUutrlHLmEEkIq5N30YrHaR0MJivzheGnuzZlK+7jeLDts0ty9lUMF3xE3uOGdp5tuQDzF/AkN2RdVXUso2OkkcGMYC5znGwAGpJUI7S79JJJDHhkAc29myShznP7wxtrDx17ggnNFXqk32YjhkgFbTxubzaWPhdbqCb/AAU17JbTwbWU4npnXHBzTo6N3Nrh118CgzSKMtt950mzeJR0bIGPa7s8znOIP5R1tLaaBYzbne/JSVDqXCohPIwkPkLXPFxxDWt424E//UEwIoG2X34zxzCPE4mZC7K58bSx0fK5aSbgc+B8eC37eNvKh2PYxsYE9RIA5jA7QNPB7iOR5Aanu4oN7RV2O+nFKCRpqIIgw6hjopIyR3Em/t1U1bFbVw7YUwnguNcr2H0o3Di09eoPMIM+i0Oj28knqQwxN7M9m7QnMGSujax972cfy8ZLLCwJs51rHfEBERAREQEREBERAVbt42w+LY1iFRP8mfIxzyIyx7HDI3RgAvcaAG1uJKsiop3nb3Bs3I6momNknb6b36sjJ+bYaud14Ad+oAcd3W6Slp6VkmIwdpUSC7myEgRg8GgNNr21JPNRbvg2Wh2Ur+zpgRFJGJGtJJyXLmloJ1I82+vVd1JtVju1z3Np5aiQ8xCAxrfEtAA9pWubXYbW4ZMG4l2nalgcO0k7Q5STzubC4OiCUfJpqnZ6yO5y5Y3gcr3c0n3W9y4+Uv8AnKL6E3xjXV5NX6RV/VR/icu3yl/zlF9Cb4xoI32B2XdthVspmvyNIL3utfK1vEgczqAPFbPvU3Yt2LijmglfLG9+RweBdriCQbt0scp+7qsh5OLA6unPSD4vat78oV1sLGg1qGezR6CvGC4fJi88dPD6cz2sHTUjU9w4+xSltjuXGA0L6iKpdJJC3NI1zA1rgPSy21HXW/Babum9b0f1v8rlZLeP6rrfs0n4SgqThUpgmic3i2RhHiHAhXC2mE8tFOKQXndE4R6gec4Wvc6XF7qnVD+cZ9NvxCunLUsoojJK4MYxmZzjoGgC5J9gQVbpd1uJyzRslpZGNe9rXPuxwYCdXmx5C5U4f2Q4WIOx7A5rW7XO7tL/ALV729lrdyjfbDfhUVb3Mw4CGIEgSOaHSP77O81nhYnvWFoRtDtUzPE6sfGeDs/ZNPeLloI7wg0TEaX5DLJETfs3uZfrlcW3+5Ws3SzmowijLjciPL7GOc1v3ABVQrI3wyPbLfO1zg+5ucwJDrnmb3Vqtzvqek+i7/ceg8u0W6Wh2gqJKiYzB8hBdleALgAaAg24BRPva2Tw7Y5rIqYyvqX+dZ0gIjZ+0QBxJFgPFT1tjtJFspSyVE2uUWY3m959Fg/ryFyqjY1isuPVEk85zSSuube4NA5ACwA6AIOzZvA5do6mOngF3yG1+TR85x7gNVaPEpGbvMId2eopocrC75zz5rSfF7gfasNua2G/4Xpu2nb/AHmcAuvxjZxbH3Hme/TkuO/+QswlwHzpowfC5PxAQVsu/EpdSXSSv1J4uc93E+JKsjS7l8PbSiJ7HGYs1nD3Zg+3pAXy2vysq+7HtD6+kB4fKYv9xquYgpPW078Knewmz4ZHNu0kWcxxFx01CtbsTj52mwuOd3pmJzZPpsBa4+21/aq27zGCPFa0Dh27/vN/4qYNwMpfhVSDwbNJb2xMKCvTuKl7YLc+Np6QVVXPJGZbmMNAJtcjM4u43te2mnNRC7iri7CsEeHUYHAU0X4GoKk7QYU7A6mankILonlhI4G3A+0WKsZuCqTPhLQf1csjR4XDv5yoR3tet6z6wfgapn8nr1WftEnwYg33aLExgtLPUO1EUTn265QSB7TYKum6TZ//AI2xJ81Z+UZHeaXNqHvc7zWnuvc27lMu+iQx4NV2vqIxp0M0YPxWleTRGAytd87NEPYA8j4lBM01IyeMxuY10ZGUsLQWkdLcLKteJ0Dt3ePs7AOEQlY5nE3im0czvtdzfYFZpcXRh/EA+IQQ/wCUTtC6kghpIzbtyXyW/ZYRlb7XG/7qyO4vY+LC6NlW9gM84JDjqWMv5rW9L2uetx0WgeUU8uxKMHgKZlva+RTxsawR0FIBwFNFb/Tag6tstl4dq6Z8M7QSQezfYZo3W0cDy7xzCgbcpjEmzuKmlkNmzF0T28g9l8rve0t/eVllVjFB8m2kOTS2Istbvlbf4lB7t/zizFiQbEQxWI5ekpq3ZbJR7LUcdmjt5GNfM8jzi5wvlv0F7Af1UKeUB62P1Ef8ysrS+g36I+CCF/KNwCNkcFYxobIZOykIHpgtLml3eMhF+/uC4biNnBi+bEKz8q6Mthgz+cGiNoGYd4GVo6WKz/lEerGfaGfhevVuB9Ut+uk+IQbDvGwCPaGgnjkaC5sbnxuI1Y9jS4EdOFj1BKiTybassqqmK5yuia63K7XWv7nlTlj36NP9TJ+AqBPJx/T5vs5/G1BN8WylNFKJAw3Dy9rM7sjXm3nBvDkCBwBAIAIWbREBERAREQEREBERBxldkBPQEqklZUurJHyPN3Pc5zj1LiST7yruqr+8rdtU4DUySQQvlpnuLmOjaXZMxvkcBq23AHgRbXigmjcvDFFhNOYbXcHGQjiX5iHX79APCyhffpjMeL4m4QuDmwxtiJGozAuLhfnYut4grWcGbiDLxUfytoedWQ9qA4nTUN07tVuL9y9ZFQOqHW+UAhwp2+ccltdRpn4HKOQOtzZB7/JwrmQVlRE42dJCCwdcjruHjZ1/YV7vKX/OUX0JvjGsXui3bVNfPHWTF9NFC8OboWySFp4AHg3kSeIuB1Gf8orC5q99GYYZZQGygmONz7XMdr5QbIMN5N/6bUfUfztW7eUP6sb9oZ+F61Xye8JnoKyd00MsbTBYGSNzATnGnnBblv6oZa/DQ2GN8jhOwkMaXG1nC9hrzCCEt03rej+t/lcrJbx/Vdb9mk/CVX3dZgVVBitI59NO1rZCS50T2gDK7UkiwVhd4EDqnDaxkbS9zqeQBrQSScp0AGpKCodD+cZ9NvxCsxvvqnU2DPyEjO6JjrdCbkfcq90OzlX2jP7rUem39TJ1HcrU7YbOjaehkpXHKXsGVx+a9ti0+Fxr3XQVL2fZHLVU7ZrdkZoxJfhlL2h1/ZdXGxCuiwaB0shbHFEy/IAADQD4AKomO7JVmAyGOop5GkH0g0uY7vDhoQslhWC4rtXkp2CqkjFrdq6QRMHAEl/mgDu16INbxGq+WyySWt2j3Pt0zOJ/irObj8QZW4TC1pGaIvY8X1BzFwv4hwKhvbvdXU7L9kYg6pY8AOdGwktk5tyi5yn5p/8ATK+5nYKbZKN8tS8iWdovCD5sYGozdX68tBrxQRLvh2xdtPWOjaSIKdzmRt/aINnyEdSRYdB4latsxizcDqY53wtn7M5mseSBmHouNuNjr42W/wAO52vxupnfIGU0ZmkIdIcxcC4kFrW3uPEhbJD5P0Yb59a8u/wwgD73IOWEb/o5HWqqVzBf0onh9u+zgFtG8F8e2+BzS0bu0blErCAb/knAvbbjewcLdVHuN7hammBdSVEc9uDXtMTj4G5bfxIUn7o8HmwXDI4aqMxyB0mZjrHRz3EcLjggqzhlV8imjk/5cjX/AOVwP8Fc+mxGOphbO17eyczOH3Fstr3v4KvW8zdPPg8r56GMy0ziXZGC74b6luUaub0I5ceFzH4q6uNhpg+oEZOsOaQNvx9Dh9yDltTiQxisqJxwlme5vgXHLx7rKxO57CDhWDAvFnTCSUjucLN/7WtKi7dxunqMdlZLWxugpmkEh4yvlt80A6gdXHlw7rHTwhkTmMFgGFrQOXm2ACCkruKuPsT6vo/s0X4Gqpj9nKwE/wB1qP8ARk/orb7HxOgoaVrwWubTxBwIsQQwXBHIoKw72vW9Z9YPwNUz+T16rP2iT4MUU71MCqqjFatzKedzXSAhzYnuBGRuoIFipN3UQVWEYFOY4XCoDpnRMkYWlxyty6OtfUe1Bum8XDDjGG1cTRdxiJaOrmWe0e9oUPeTjizaWqnp3G3bRtc3vdGTce55PsWwbmdocVxaqlZXdq+ARkl0seTI/MMoBsOILrju5LWt4u7uq2XqzW4Y15iz9o3sgS+B17kWGpbfgeFtD3hYlQttZvPrIsX+RUHZGMSxxaszlziRn1vwBJH7pWqz74cWrY+wYxjZCMpfHC/tOmguQD4N9y2nc1u3mo5vl+INLXi5hjf6V3cZX9DqbA66knkgx3lJYWWTUtTbRzHROPQtOZo9zne5SXulxZuL4VTEG5jYInjoY/N+AafaslttszHtbSSU8hyk6sfa+R49F38COhKr1QzYtupneBGQwnzg5rpIZbcHAi2vgQevRBZ6rqW0bHSSENaxpc4nQAAXJ+5Vh2EhO1uPNltdpnfUO7mscXtv7cg9q9WN7bYtvDb8mihIY4+cynjeM3Pz3OJsPaB1Uubp9gBsZC50pDqmUDtCNQwDURjr1J5nwCCIvKA9bH6iP+ZWVpfQb9EfBV636YJU12KZoYJpGuhjAcyNzgT5wtcCysNTjK1oP7I+CCMvKI9WM+0M/C9ercD6pb9dJ8QuO/uhkr8Oa2GN8jhOwkMaXG2V4vYa8wvTuNo5KHCmNmY+N3ayHK9pabX42OvJBuOPfo0/1Mn4CoE8nH9Pm+zn8bVP2NRmWnma0EkxPAA4klpACg7yfcJnoa2Z00Msbewtd8bmC+dunnAdEE+oiICIiAiIgIiICIiAiIg+AW4L6iIPNXukYwmEAvHAO59R4rwUGPx1Byyfkn8CHcL+P9VmFi8XwVmIi/ov5OH8eqp8TXPE9PDO/CeyfL9pWMM4p+XJH3j+9cMmDdfVo73VOBG1zl5fOYffw+5ZGk2rHCVlu9mv3H+qq4+b4d9DNE0t4p78vya6WOelHg2dFj6fGoKjhIAejvN+K9zXh/Ag+BWljy48kbpaJ8pU7Y7U70ackRFI4fCLr6BZEQEXTNVMg9N7W+JAWMqtpIYfRJef8I/iVBl4nDi79oj7paYcl+7WZdVaKypJDA2Nt9POFz331WOlwerFz2hPcJHXSXaGeuOWBuW/Tzne86BZajZJhkEj53lzrE2JJy6cLnvWLrBxV5mLXmI3u29RHl/jS3lwViJisTP011sVsvXSSTZHPc5uUkhxva1uq25avsdSnz5Tz80fE/wW0K9yiLxwsTee32VeYTX48xX6C4dmL3sL9bLmi01IREQEREBERAREQcBGAb2F/ALmiIC+OaHcRdfUQcWsDOAA8FyREBERAREQEREBERAREQEREBERAREQEREBERAREQcXsEgsQCDyOqwdfsxHNrGch6cR/wCFnkUGfhcWeNZK7S4s2TFO6TpodXgM1N83OOrNfu4rH3dTn5zT7WqTFwkibL6QB8QCsbLyCm94rzHr/DRpzW2tXrtHzMTmZwlf/mJXaMbnH6133f0W4vwiCTjEz2C3wXV/+DT/APLHvd/VQ/lPG17uX1sk/H8NPbj9Iai7GZ3frXfcPguiStkm9KR5/eK3hmCQM/VN9tz8V6oaVkPosa3wAC6jk/FX/Uze8vJ5jgr3MftDQqfC5qr0Y3eJ0HvKzVFsrzmf+63+pW0oreDknD4+u/zT49ivl5nlt1V6nno6JlGLRtDfifE815caon17WsaQGlwLz3Doski074KWx/D1qvgpVy2i/T+rqpqdtK0MYLACwXaiKWIisahxMzM7kREXrwREQEREBERAREQEREBERAREQEREBERAREQEREBERAREQEREBERAREQEREBERAREQEREBERAREQEREBERAREQEREBERAREQEREBERAREQEREBERAREQEREBERAREQEREBERAREQEREBERAREQEREBERAREQEREBERAREQEREBERAREQEREBERAREQEREBERAREQEREBERAREQEREBERAREQEREH/2Q==" id="911" name="Google Shape;911;p92"/>
          <p:cNvSpPr/>
          <p:nvPr/>
        </p:nvSpPr>
        <p:spPr>
          <a:xfrm>
            <a:off x="410633" y="7937"/>
            <a:ext cx="4065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92"/>
          <p:cNvSpPr txBox="1"/>
          <p:nvPr/>
        </p:nvSpPr>
        <p:spPr>
          <a:xfrm>
            <a:off x="4076252" y="0"/>
            <a:ext cx="4015200" cy="6465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All of the Code</a:t>
            </a:r>
            <a:endParaRPr b="1" sz="3600">
              <a:solidFill>
                <a:schemeClr val="lt1"/>
              </a:solidFill>
              <a:latin typeface="Calibri"/>
              <a:ea typeface="Calibri"/>
              <a:cs typeface="Calibri"/>
              <a:sym typeface="Calibri"/>
            </a:endParaRPr>
          </a:p>
        </p:txBody>
      </p:sp>
      <p:pic>
        <p:nvPicPr>
          <p:cNvPr id="913" name="Google Shape;913;p92"/>
          <p:cNvPicPr preferRelativeResize="0"/>
          <p:nvPr/>
        </p:nvPicPr>
        <p:blipFill rotWithShape="1">
          <a:blip r:embed="rId3">
            <a:alphaModFix/>
          </a:blip>
          <a:srcRect b="0" l="0" r="0" t="0"/>
          <a:stretch/>
        </p:blipFill>
        <p:spPr>
          <a:xfrm>
            <a:off x="0" y="7925"/>
            <a:ext cx="12071127" cy="6858000"/>
          </a:xfrm>
          <a:prstGeom prst="rect">
            <a:avLst/>
          </a:prstGeom>
          <a:noFill/>
          <a:ln>
            <a:noFill/>
          </a:ln>
        </p:spPr>
      </p:pic>
      <p:sp>
        <p:nvSpPr>
          <p:cNvPr id="914" name="Google Shape;914;p92"/>
          <p:cNvSpPr txBox="1"/>
          <p:nvPr/>
        </p:nvSpPr>
        <p:spPr>
          <a:xfrm>
            <a:off x="10738500" y="6104400"/>
            <a:ext cx="14535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Added</a:t>
            </a:r>
            <a:endParaRPr b="1" sz="1300">
              <a:solidFill>
                <a:schemeClr val="dk1"/>
              </a:solidFill>
            </a:endParaRPr>
          </a:p>
          <a:p>
            <a:pPr indent="0" lvl="0" marL="0" rtl="0" algn="l">
              <a:spcBef>
                <a:spcPts val="0"/>
              </a:spcBef>
              <a:spcAft>
                <a:spcPts val="0"/>
              </a:spcAft>
              <a:buNone/>
            </a:pPr>
            <a:r>
              <a:rPr b="1" lang="en-US" sz="1300">
                <a:solidFill>
                  <a:schemeClr val="dk1"/>
                </a:solidFill>
              </a:rPr>
              <a:t>By Eng. Baraa</a:t>
            </a:r>
            <a:endParaRPr b="1" sz="130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3"/>
          <p:cNvSpPr txBox="1"/>
          <p:nvPr/>
        </p:nvSpPr>
        <p:spPr>
          <a:xfrm>
            <a:off x="517817" y="1471893"/>
            <a:ext cx="449810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Basic Plotting with Matplotlib</a:t>
            </a:r>
            <a:endParaRPr/>
          </a:p>
        </p:txBody>
      </p:sp>
      <p:sp>
        <p:nvSpPr>
          <p:cNvPr id="920" name="Google Shape;920;p93"/>
          <p:cNvSpPr txBox="1"/>
          <p:nvPr/>
        </p:nvSpPr>
        <p:spPr>
          <a:xfrm>
            <a:off x="1810908" y="199836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Histogram</a:t>
            </a:r>
            <a:endParaRPr/>
          </a:p>
        </p:txBody>
      </p:sp>
      <p:sp>
        <p:nvSpPr>
          <p:cNvPr id="921" name="Google Shape;921;p93"/>
          <p:cNvSpPr txBox="1"/>
          <p:nvPr/>
        </p:nvSpPr>
        <p:spPr>
          <a:xfrm>
            <a:off x="331883" y="2859948"/>
            <a:ext cx="38529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 histogram is used to show the distribution of a numerical variable. plt.hist() creates a histogram with a specified number of bins.</a:t>
            </a:r>
            <a:endParaRPr/>
          </a:p>
        </p:txBody>
      </p:sp>
      <p:pic>
        <p:nvPicPr>
          <p:cNvPr id="922" name="Google Shape;922;p93"/>
          <p:cNvPicPr preferRelativeResize="0"/>
          <p:nvPr/>
        </p:nvPicPr>
        <p:blipFill rotWithShape="1">
          <a:blip r:embed="rId3">
            <a:alphaModFix/>
          </a:blip>
          <a:srcRect b="0" l="0" r="0" t="0"/>
          <a:stretch/>
        </p:blipFill>
        <p:spPr>
          <a:xfrm>
            <a:off x="4815200" y="499175"/>
            <a:ext cx="5672426" cy="6152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p:nvPr/>
        </p:nvSpPr>
        <p:spPr>
          <a:xfrm>
            <a:off x="1000" y="-19300"/>
            <a:ext cx="12305700" cy="6858000"/>
          </a:xfrm>
          <a:prstGeom prst="rect">
            <a:avLst/>
          </a:prstGeom>
          <a:solidFill>
            <a:srgbClr val="F8F5E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6" name="Google Shape;226;p31"/>
          <p:cNvPicPr preferRelativeResize="0"/>
          <p:nvPr/>
        </p:nvPicPr>
        <p:blipFill>
          <a:blip r:embed="rId3">
            <a:alphaModFix/>
          </a:blip>
          <a:stretch>
            <a:fillRect/>
          </a:stretch>
        </p:blipFill>
        <p:spPr>
          <a:xfrm>
            <a:off x="2477900" y="0"/>
            <a:ext cx="6857999" cy="68579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4"/>
          <p:cNvSpPr txBox="1"/>
          <p:nvPr/>
        </p:nvSpPr>
        <p:spPr>
          <a:xfrm>
            <a:off x="1034472" y="1568571"/>
            <a:ext cx="1025236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Outliers</a:t>
            </a:r>
            <a:r>
              <a:rPr lang="en-US" sz="1800">
                <a:solidFill>
                  <a:schemeClr val="dk1"/>
                </a:solidFill>
                <a:latin typeface="Arial"/>
                <a:ea typeface="Arial"/>
                <a:cs typeface="Arial"/>
                <a:sym typeface="Arial"/>
              </a:rPr>
              <a:t> are data points that significantly deviate from the rest of the data in a dataset. These anomalies can occur due to inconsistencies in measurement, errors during data collection, or actual variations. Outliers have the potential to distort statistical results and negatively influence machine learning models. Hence, it's crucial to detect and manage them effectively.</a:t>
            </a:r>
            <a:endParaRPr/>
          </a:p>
        </p:txBody>
      </p:sp>
      <p:sp>
        <p:nvSpPr>
          <p:cNvPr id="928" name="Google Shape;928;p94"/>
          <p:cNvSpPr txBox="1"/>
          <p:nvPr/>
        </p:nvSpPr>
        <p:spPr>
          <a:xfrm>
            <a:off x="665018" y="1168461"/>
            <a:ext cx="116378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Outliers</a:t>
            </a:r>
            <a:endParaRPr sz="1800">
              <a:solidFill>
                <a:srgbClr val="1869A6"/>
              </a:solidFill>
              <a:latin typeface="Arial"/>
              <a:ea typeface="Arial"/>
              <a:cs typeface="Arial"/>
              <a:sym typeface="Arial"/>
            </a:endParaRPr>
          </a:p>
        </p:txBody>
      </p:sp>
      <p:pic>
        <p:nvPicPr>
          <p:cNvPr descr="Outliers-Part 1:Causes, Philosophy and General Rules | Ou Zhang" id="929" name="Google Shape;929;p94"/>
          <p:cNvPicPr preferRelativeResize="0"/>
          <p:nvPr/>
        </p:nvPicPr>
        <p:blipFill rotWithShape="1">
          <a:blip r:embed="rId3">
            <a:alphaModFix/>
          </a:blip>
          <a:srcRect b="0" l="0" r="0" t="0"/>
          <a:stretch/>
        </p:blipFill>
        <p:spPr>
          <a:xfrm>
            <a:off x="3053484" y="3256516"/>
            <a:ext cx="4437207" cy="294094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5"/>
          <p:cNvSpPr txBox="1"/>
          <p:nvPr/>
        </p:nvSpPr>
        <p:spPr>
          <a:xfrm>
            <a:off x="1330035" y="1944914"/>
            <a:ext cx="9864437"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Visualization Methods</a:t>
            </a:r>
            <a:r>
              <a:rPr lang="en-US" sz="1800">
                <a:solidFill>
                  <a:schemeClr val="dk1"/>
                </a:solidFill>
                <a:latin typeface="Arial"/>
                <a:ea typeface="Arial"/>
                <a:cs typeface="Arial"/>
                <a:sym typeface="Arial"/>
              </a:rPr>
              <a:t>: Techniques such as box plots, scatter plots, histograms, and density plots are valuable tools for detecting outliers visually.</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Box Plot</a:t>
            </a:r>
            <a:r>
              <a:rPr lang="en-US" sz="1800">
                <a:solidFill>
                  <a:schemeClr val="dk1"/>
                </a:solidFill>
                <a:latin typeface="Arial"/>
                <a:ea typeface="Arial"/>
                <a:cs typeface="Arial"/>
                <a:sym typeface="Arial"/>
              </a:rPr>
              <a:t>: Displays data distribution, highlighting outliers as individual points outside the whiskers.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Scatter Plot</a:t>
            </a:r>
            <a:r>
              <a:rPr lang="en-US" sz="1800">
                <a:solidFill>
                  <a:schemeClr val="dk1"/>
                </a:solidFill>
                <a:latin typeface="Arial"/>
                <a:ea typeface="Arial"/>
                <a:cs typeface="Arial"/>
                <a:sym typeface="Arial"/>
              </a:rPr>
              <a:t>: Shows relationships between variables, where outliers can be seen as points far from the main cluster.</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Histogram</a:t>
            </a:r>
            <a:r>
              <a:rPr lang="en-US" sz="1800">
                <a:solidFill>
                  <a:schemeClr val="dk1"/>
                </a:solidFill>
                <a:latin typeface="Arial"/>
                <a:ea typeface="Arial"/>
                <a:cs typeface="Arial"/>
                <a:sym typeface="Arial"/>
              </a:rPr>
              <a:t>: Illustrates the frequency of data points, with outliers appearing as bars that are distant from the rest.</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Density Plot</a:t>
            </a:r>
            <a:r>
              <a:rPr lang="en-US" sz="1800">
                <a:solidFill>
                  <a:schemeClr val="dk1"/>
                </a:solidFill>
                <a:latin typeface="Arial"/>
                <a:ea typeface="Arial"/>
                <a:cs typeface="Arial"/>
                <a:sym typeface="Arial"/>
              </a:rPr>
              <a:t>: Provides a smooth curve of the data distribution, with outliers showing up as irregular bumps outside the main peak.</a:t>
            </a:r>
            <a:endParaRPr/>
          </a:p>
        </p:txBody>
      </p:sp>
      <p:sp>
        <p:nvSpPr>
          <p:cNvPr id="935" name="Google Shape;935;p95"/>
          <p:cNvSpPr txBox="1"/>
          <p:nvPr/>
        </p:nvSpPr>
        <p:spPr>
          <a:xfrm>
            <a:off x="267855" y="1362425"/>
            <a:ext cx="22813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869A6"/>
                </a:solidFill>
                <a:latin typeface="Arial"/>
                <a:ea typeface="Arial"/>
                <a:cs typeface="Arial"/>
                <a:sym typeface="Arial"/>
              </a:rPr>
              <a:t>Identifying Outliers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6"/>
          <p:cNvSpPr txBox="1"/>
          <p:nvPr/>
        </p:nvSpPr>
        <p:spPr>
          <a:xfrm>
            <a:off x="3302000" y="2782669"/>
            <a:ext cx="55881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2AAF82"/>
                </a:solidFill>
                <a:latin typeface="Arial"/>
                <a:ea typeface="Arial"/>
                <a:cs typeface="Arial"/>
                <a:sym typeface="Arial"/>
              </a:rPr>
              <a:t> Introduction to Seaborn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7"/>
          <p:cNvSpPr txBox="1"/>
          <p:nvPr/>
        </p:nvSpPr>
        <p:spPr>
          <a:xfrm>
            <a:off x="2015835" y="211980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What is Seaborn?</a:t>
            </a:r>
            <a:endParaRPr/>
          </a:p>
        </p:txBody>
      </p:sp>
      <p:sp>
        <p:nvSpPr>
          <p:cNvPr id="946" name="Google Shape;946;p97"/>
          <p:cNvSpPr txBox="1"/>
          <p:nvPr/>
        </p:nvSpPr>
        <p:spPr>
          <a:xfrm>
            <a:off x="429490" y="1581941"/>
            <a:ext cx="317269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 Introduction to Seaborn</a:t>
            </a:r>
            <a:endParaRPr/>
          </a:p>
        </p:txBody>
      </p:sp>
      <p:sp>
        <p:nvSpPr>
          <p:cNvPr id="947" name="Google Shape;947;p97"/>
          <p:cNvSpPr txBox="1"/>
          <p:nvPr/>
        </p:nvSpPr>
        <p:spPr>
          <a:xfrm>
            <a:off x="2484581" y="2489138"/>
            <a:ext cx="893156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Seaborn is a Python data visualization library based on Matplotlib. It provides a high-level interface for drawing attractive and informative statistical graphics. Seaborn makes it easy to create complex visualizations, including relationships, categorical data, and statistical plots.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8"/>
          <p:cNvSpPr txBox="1"/>
          <p:nvPr/>
        </p:nvSpPr>
        <p:spPr>
          <a:xfrm>
            <a:off x="466422" y="1646600"/>
            <a:ext cx="4181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1869A6"/>
                </a:solidFill>
                <a:latin typeface="Arial"/>
                <a:ea typeface="Arial"/>
                <a:cs typeface="Arial"/>
                <a:sym typeface="Arial"/>
              </a:rPr>
              <a:t>Key Features of Seaborn</a:t>
            </a:r>
            <a:endParaRPr/>
          </a:p>
        </p:txBody>
      </p:sp>
      <p:sp>
        <p:nvSpPr>
          <p:cNvPr id="953" name="Google Shape;953;p98"/>
          <p:cNvSpPr txBox="1"/>
          <p:nvPr/>
        </p:nvSpPr>
        <p:spPr>
          <a:xfrm>
            <a:off x="1542471" y="2175547"/>
            <a:ext cx="9827491"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Visualizing Distributions</a:t>
            </a:r>
            <a:r>
              <a:rPr lang="en-US" sz="1800">
                <a:solidFill>
                  <a:schemeClr val="dk1"/>
                </a:solidFill>
                <a:latin typeface="Arial"/>
                <a:ea typeface="Arial"/>
                <a:cs typeface="Arial"/>
                <a:sym typeface="Arial"/>
              </a:rPr>
              <a:t>: Histograms, KDE plots, and rug plots.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Visualizing Categorical Data</a:t>
            </a:r>
            <a:r>
              <a:rPr lang="en-US" sz="1800">
                <a:solidFill>
                  <a:schemeClr val="dk1"/>
                </a:solidFill>
                <a:latin typeface="Arial"/>
                <a:ea typeface="Arial"/>
                <a:cs typeface="Arial"/>
                <a:sym typeface="Arial"/>
              </a:rPr>
              <a:t>: Bar plots, count plots, box plots, and violin plots.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Visualizing Relationships</a:t>
            </a:r>
            <a:r>
              <a:rPr lang="en-US" sz="1800">
                <a:solidFill>
                  <a:schemeClr val="dk1"/>
                </a:solidFill>
                <a:latin typeface="Arial"/>
                <a:ea typeface="Arial"/>
                <a:cs typeface="Arial"/>
                <a:sym typeface="Arial"/>
              </a:rPr>
              <a:t>: Scatter plots, line plots, and pair plots.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Heatmaps</a:t>
            </a:r>
            <a:r>
              <a:rPr lang="en-US" sz="1800">
                <a:solidFill>
                  <a:schemeClr val="dk1"/>
                </a:solidFill>
                <a:latin typeface="Arial"/>
                <a:ea typeface="Arial"/>
                <a:cs typeface="Arial"/>
                <a:sym typeface="Arial"/>
              </a:rPr>
              <a:t>: For showing data correlations.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Themes</a:t>
            </a:r>
            <a:r>
              <a:rPr lang="en-US" sz="1800">
                <a:solidFill>
                  <a:schemeClr val="dk1"/>
                </a:solidFill>
                <a:latin typeface="Arial"/>
                <a:ea typeface="Arial"/>
                <a:cs typeface="Arial"/>
                <a:sym typeface="Arial"/>
              </a:rPr>
              <a:t>: Built-in themes for better-looking plots.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9"/>
          <p:cNvSpPr txBox="1"/>
          <p:nvPr/>
        </p:nvSpPr>
        <p:spPr>
          <a:xfrm>
            <a:off x="535709" y="1556465"/>
            <a:ext cx="449810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Basic Plotting with Seaborn</a:t>
            </a:r>
            <a:endParaRPr/>
          </a:p>
        </p:txBody>
      </p:sp>
      <p:sp>
        <p:nvSpPr>
          <p:cNvPr id="959" name="Google Shape;959;p99"/>
          <p:cNvSpPr txBox="1"/>
          <p:nvPr/>
        </p:nvSpPr>
        <p:spPr>
          <a:xfrm>
            <a:off x="1828800" y="208293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Line Plot</a:t>
            </a:r>
            <a:endParaRPr/>
          </a:p>
        </p:txBody>
      </p:sp>
      <p:sp>
        <p:nvSpPr>
          <p:cNvPr id="960" name="Google Shape;960;p99"/>
          <p:cNvSpPr txBox="1"/>
          <p:nvPr/>
        </p:nvSpPr>
        <p:spPr>
          <a:xfrm>
            <a:off x="-259707" y="4393301"/>
            <a:ext cx="38529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uses Seaborn's lineplot() to create a line plot using the 'tips' dataset, showing the relationship between total bill and tip.</a:t>
            </a:r>
            <a:endParaRPr/>
          </a:p>
        </p:txBody>
      </p:sp>
      <p:pic>
        <p:nvPicPr>
          <p:cNvPr id="961" name="Google Shape;961;p99"/>
          <p:cNvPicPr preferRelativeResize="0"/>
          <p:nvPr/>
        </p:nvPicPr>
        <p:blipFill rotWithShape="1">
          <a:blip r:embed="rId3">
            <a:alphaModFix/>
          </a:blip>
          <a:srcRect b="0" l="0" r="0" t="0"/>
          <a:stretch/>
        </p:blipFill>
        <p:spPr>
          <a:xfrm>
            <a:off x="4370119" y="703855"/>
            <a:ext cx="5930001" cy="59581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0"/>
          <p:cNvSpPr txBox="1"/>
          <p:nvPr/>
        </p:nvSpPr>
        <p:spPr>
          <a:xfrm>
            <a:off x="526473" y="1485321"/>
            <a:ext cx="449810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Basic Plotting with Seaborn</a:t>
            </a:r>
            <a:endParaRPr/>
          </a:p>
        </p:txBody>
      </p:sp>
      <p:sp>
        <p:nvSpPr>
          <p:cNvPr id="967" name="Google Shape;967;p100"/>
          <p:cNvSpPr txBox="1"/>
          <p:nvPr/>
        </p:nvSpPr>
        <p:spPr>
          <a:xfrm>
            <a:off x="1856509" y="188543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Scatter Plot with Regression Line</a:t>
            </a:r>
            <a:endParaRPr/>
          </a:p>
        </p:txBody>
      </p:sp>
      <p:sp>
        <p:nvSpPr>
          <p:cNvPr id="968" name="Google Shape;968;p100"/>
          <p:cNvSpPr txBox="1"/>
          <p:nvPr/>
        </p:nvSpPr>
        <p:spPr>
          <a:xfrm>
            <a:off x="1051488" y="2946925"/>
            <a:ext cx="38529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Seaborn's lmplot() creates a scatter plot with a linear regression line, illustrating the trend between total bill and tip.</a:t>
            </a:r>
            <a:endParaRPr/>
          </a:p>
        </p:txBody>
      </p:sp>
      <p:pic>
        <p:nvPicPr>
          <p:cNvPr id="969" name="Google Shape;969;p100"/>
          <p:cNvPicPr preferRelativeResize="0"/>
          <p:nvPr/>
        </p:nvPicPr>
        <p:blipFill rotWithShape="1">
          <a:blip r:embed="rId3">
            <a:alphaModFix/>
          </a:blip>
          <a:srcRect b="0" l="0" r="0" t="0"/>
          <a:stretch/>
        </p:blipFill>
        <p:spPr>
          <a:xfrm>
            <a:off x="5431698" y="985425"/>
            <a:ext cx="4429775" cy="52129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1"/>
          <p:cNvSpPr txBox="1"/>
          <p:nvPr/>
        </p:nvSpPr>
        <p:spPr>
          <a:xfrm>
            <a:off x="498764" y="1556389"/>
            <a:ext cx="449810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Basic Plotting with Seaborn</a:t>
            </a:r>
            <a:endParaRPr/>
          </a:p>
        </p:txBody>
      </p:sp>
      <p:sp>
        <p:nvSpPr>
          <p:cNvPr id="975" name="Google Shape;975;p101"/>
          <p:cNvSpPr txBox="1"/>
          <p:nvPr/>
        </p:nvSpPr>
        <p:spPr>
          <a:xfrm>
            <a:off x="1791855" y="208286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Bar Plot</a:t>
            </a:r>
            <a:endParaRPr/>
          </a:p>
        </p:txBody>
      </p:sp>
      <p:sp>
        <p:nvSpPr>
          <p:cNvPr id="976" name="Google Shape;976;p101"/>
          <p:cNvSpPr txBox="1"/>
          <p:nvPr/>
        </p:nvSpPr>
        <p:spPr>
          <a:xfrm>
            <a:off x="334501" y="2828831"/>
            <a:ext cx="38529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barplot() creates a bar chart showing the average total bill for each day of the week. It aggregates the data automatically.</a:t>
            </a:r>
            <a:endParaRPr/>
          </a:p>
        </p:txBody>
      </p:sp>
      <p:pic>
        <p:nvPicPr>
          <p:cNvPr id="977" name="Google Shape;977;p101"/>
          <p:cNvPicPr preferRelativeResize="0"/>
          <p:nvPr/>
        </p:nvPicPr>
        <p:blipFill rotWithShape="1">
          <a:blip r:embed="rId3">
            <a:alphaModFix/>
          </a:blip>
          <a:srcRect b="0" l="0" r="0" t="0"/>
          <a:stretch/>
        </p:blipFill>
        <p:spPr>
          <a:xfrm>
            <a:off x="5066907" y="480955"/>
            <a:ext cx="6639950" cy="59393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2"/>
          <p:cNvSpPr txBox="1"/>
          <p:nvPr/>
        </p:nvSpPr>
        <p:spPr>
          <a:xfrm>
            <a:off x="1251527" y="475734"/>
            <a:ext cx="449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Basic Plotting with Seaborn</a:t>
            </a:r>
            <a:endParaRPr/>
          </a:p>
        </p:txBody>
      </p:sp>
      <p:sp>
        <p:nvSpPr>
          <p:cNvPr id="983" name="Google Shape;983;p102"/>
          <p:cNvSpPr txBox="1"/>
          <p:nvPr/>
        </p:nvSpPr>
        <p:spPr>
          <a:xfrm>
            <a:off x="2544618" y="1002207"/>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Box Plot</a:t>
            </a:r>
            <a:endParaRPr/>
          </a:p>
        </p:txBody>
      </p:sp>
      <p:sp>
        <p:nvSpPr>
          <p:cNvPr id="984" name="Google Shape;984;p102"/>
          <p:cNvSpPr txBox="1"/>
          <p:nvPr/>
        </p:nvSpPr>
        <p:spPr>
          <a:xfrm>
            <a:off x="5721608" y="2412302"/>
            <a:ext cx="3853007"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boxplot() is used to show the distribution of total bills across different days, highlighting the median, quartiles, and potential outliers.</a:t>
            </a:r>
            <a:endParaRPr/>
          </a:p>
        </p:txBody>
      </p:sp>
      <p:pic>
        <p:nvPicPr>
          <p:cNvPr id="985" name="Google Shape;985;p102"/>
          <p:cNvPicPr preferRelativeResize="0"/>
          <p:nvPr/>
        </p:nvPicPr>
        <p:blipFill rotWithShape="1">
          <a:blip r:embed="rId3">
            <a:alphaModFix/>
          </a:blip>
          <a:srcRect b="0" l="0" r="0" t="0"/>
          <a:stretch/>
        </p:blipFill>
        <p:spPr>
          <a:xfrm>
            <a:off x="253074" y="1497775"/>
            <a:ext cx="5255225" cy="4907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03"/>
          <p:cNvSpPr txBox="1"/>
          <p:nvPr/>
        </p:nvSpPr>
        <p:spPr>
          <a:xfrm>
            <a:off x="544945" y="1230047"/>
            <a:ext cx="449810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Basic Plotting with Seaborn</a:t>
            </a:r>
            <a:endParaRPr/>
          </a:p>
        </p:txBody>
      </p:sp>
      <p:sp>
        <p:nvSpPr>
          <p:cNvPr id="991" name="Google Shape;991;p103"/>
          <p:cNvSpPr txBox="1"/>
          <p:nvPr/>
        </p:nvSpPr>
        <p:spPr>
          <a:xfrm>
            <a:off x="1810327" y="176600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Heatmap</a:t>
            </a:r>
            <a:endParaRPr/>
          </a:p>
        </p:txBody>
      </p:sp>
      <p:sp>
        <p:nvSpPr>
          <p:cNvPr id="992" name="Google Shape;992;p103"/>
          <p:cNvSpPr txBox="1"/>
          <p:nvPr/>
        </p:nvSpPr>
        <p:spPr>
          <a:xfrm>
            <a:off x="5559151" y="2087541"/>
            <a:ext cx="3853007"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heatmap() visualizes the correlation matrix of the dataset, showing relationships between variables using color gradients.</a:t>
            </a:r>
            <a:endParaRPr/>
          </a:p>
        </p:txBody>
      </p:sp>
      <p:pic>
        <p:nvPicPr>
          <p:cNvPr id="993" name="Google Shape;993;p103"/>
          <p:cNvPicPr preferRelativeResize="0"/>
          <p:nvPr/>
        </p:nvPicPr>
        <p:blipFill rotWithShape="1">
          <a:blip r:embed="rId3">
            <a:alphaModFix/>
          </a:blip>
          <a:srcRect b="0" l="0" r="0" t="0"/>
          <a:stretch/>
        </p:blipFill>
        <p:spPr>
          <a:xfrm>
            <a:off x="1938497" y="2087541"/>
            <a:ext cx="3434322" cy="40824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2" name="Google Shape;232;p32"/>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3" name="Google Shape;233;p32"/>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4" name="Google Shape;234;p32"/>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5" name="Google Shape;235;p32"/>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6" name="Google Shape;236;p32"/>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7" name="Google Shape;237;p32"/>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238" name="Google Shape;238;p32"/>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9</a:t>
            </a:r>
            <a:endParaRPr sz="900"/>
          </a:p>
        </p:txBody>
      </p:sp>
      <p:sp>
        <p:nvSpPr>
          <p:cNvPr id="239" name="Google Shape;239;p32"/>
          <p:cNvSpPr/>
          <p:nvPr/>
        </p:nvSpPr>
        <p:spPr>
          <a:xfrm>
            <a:off x="1204369" y="1100540"/>
            <a:ext cx="9795491" cy="5078000"/>
          </a:xfrm>
          <a:custGeom>
            <a:rect b="b" l="l" r="r" t="t"/>
            <a:pathLst>
              <a:path extrusionOk="0" h="7607490" w="14674893">
                <a:moveTo>
                  <a:pt x="0" y="0"/>
                </a:moveTo>
                <a:lnTo>
                  <a:pt x="14674894" y="0"/>
                </a:lnTo>
                <a:lnTo>
                  <a:pt x="14674894" y="7607490"/>
                </a:lnTo>
                <a:lnTo>
                  <a:pt x="0" y="7607490"/>
                </a:lnTo>
                <a:lnTo>
                  <a:pt x="0" y="0"/>
                </a:lnTo>
                <a:close/>
              </a:path>
            </a:pathLst>
          </a:custGeom>
          <a:blipFill rotWithShape="1">
            <a:blip r:embed="rId6">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04"/>
          <p:cNvSpPr txBox="1"/>
          <p:nvPr/>
        </p:nvSpPr>
        <p:spPr>
          <a:xfrm>
            <a:off x="2424545" y="2782669"/>
            <a:ext cx="734290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2AAF82"/>
                </a:solidFill>
                <a:latin typeface="Arial"/>
                <a:ea typeface="Arial"/>
                <a:cs typeface="Arial"/>
                <a:sym typeface="Arial"/>
              </a:rPr>
              <a:t>Practical Visualization Examples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5"/>
          <p:cNvSpPr txBox="1"/>
          <p:nvPr/>
        </p:nvSpPr>
        <p:spPr>
          <a:xfrm>
            <a:off x="378691" y="1282395"/>
            <a:ext cx="42764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Practical Visualization Examples</a:t>
            </a:r>
            <a:endParaRPr/>
          </a:p>
        </p:txBody>
      </p:sp>
      <p:sp>
        <p:nvSpPr>
          <p:cNvPr id="1004" name="Google Shape;1004;p105"/>
          <p:cNvSpPr txBox="1"/>
          <p:nvPr/>
        </p:nvSpPr>
        <p:spPr>
          <a:xfrm>
            <a:off x="5292437" y="2370581"/>
            <a:ext cx="3713018"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line plot shows the trend in the number of passengers over time using the 'flights' dataset. It helps to identify overall growth or decline trends.</a:t>
            </a:r>
            <a:endParaRPr/>
          </a:p>
        </p:txBody>
      </p:sp>
      <p:pic>
        <p:nvPicPr>
          <p:cNvPr id="1005" name="Google Shape;1005;p105"/>
          <p:cNvPicPr preferRelativeResize="0"/>
          <p:nvPr/>
        </p:nvPicPr>
        <p:blipFill rotWithShape="1">
          <a:blip r:embed="rId3">
            <a:alphaModFix/>
          </a:blip>
          <a:srcRect b="0" l="0" r="0" t="0"/>
          <a:stretch/>
        </p:blipFill>
        <p:spPr>
          <a:xfrm>
            <a:off x="1865746" y="2410690"/>
            <a:ext cx="3245043" cy="3755203"/>
          </a:xfrm>
          <a:prstGeom prst="rect">
            <a:avLst/>
          </a:prstGeom>
          <a:noFill/>
          <a:ln>
            <a:noFill/>
          </a:ln>
        </p:spPr>
      </p:pic>
      <p:sp>
        <p:nvSpPr>
          <p:cNvPr id="1006" name="Google Shape;1006;p105"/>
          <p:cNvSpPr txBox="1"/>
          <p:nvPr/>
        </p:nvSpPr>
        <p:spPr>
          <a:xfrm>
            <a:off x="1773382" y="1831897"/>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Line Plot to Show Trends Over Time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6"/>
          <p:cNvSpPr txBox="1"/>
          <p:nvPr/>
        </p:nvSpPr>
        <p:spPr>
          <a:xfrm>
            <a:off x="332509" y="1400766"/>
            <a:ext cx="40561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Practical Visualization Examples</a:t>
            </a:r>
            <a:endParaRPr/>
          </a:p>
        </p:txBody>
      </p:sp>
      <p:sp>
        <p:nvSpPr>
          <p:cNvPr id="1012" name="Google Shape;1012;p106"/>
          <p:cNvSpPr txBox="1"/>
          <p:nvPr/>
        </p:nvSpPr>
        <p:spPr>
          <a:xfrm>
            <a:off x="5052292" y="2696968"/>
            <a:ext cx="3713018"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 scatter plot shows the relationship between the total bill and the tip amount in the 'tips' dataset. It helps in identifying patterns or correlations.</a:t>
            </a:r>
            <a:endParaRPr/>
          </a:p>
        </p:txBody>
      </p:sp>
      <p:sp>
        <p:nvSpPr>
          <p:cNvPr id="1013" name="Google Shape;1013;p106"/>
          <p:cNvSpPr txBox="1"/>
          <p:nvPr/>
        </p:nvSpPr>
        <p:spPr>
          <a:xfrm>
            <a:off x="1727200" y="1950268"/>
            <a:ext cx="40561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Scatter Plot to Visualize Relationships Between Two Variables</a:t>
            </a:r>
            <a:endParaRPr/>
          </a:p>
        </p:txBody>
      </p:sp>
      <p:pic>
        <p:nvPicPr>
          <p:cNvPr id="1014" name="Google Shape;1014;p106"/>
          <p:cNvPicPr preferRelativeResize="0"/>
          <p:nvPr/>
        </p:nvPicPr>
        <p:blipFill rotWithShape="1">
          <a:blip r:embed="rId3">
            <a:alphaModFix/>
          </a:blip>
          <a:srcRect b="0" l="0" r="0" t="0"/>
          <a:stretch/>
        </p:blipFill>
        <p:spPr>
          <a:xfrm>
            <a:off x="1935957" y="2826812"/>
            <a:ext cx="2931607" cy="326786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07"/>
          <p:cNvSpPr txBox="1"/>
          <p:nvPr/>
        </p:nvSpPr>
        <p:spPr>
          <a:xfrm>
            <a:off x="424874" y="1316243"/>
            <a:ext cx="42764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Practical Visualization Examples</a:t>
            </a:r>
            <a:endParaRPr/>
          </a:p>
        </p:txBody>
      </p:sp>
      <p:sp>
        <p:nvSpPr>
          <p:cNvPr id="1020" name="Google Shape;1020;p107"/>
          <p:cNvSpPr txBox="1"/>
          <p:nvPr/>
        </p:nvSpPr>
        <p:spPr>
          <a:xfrm>
            <a:off x="1246531" y="2551846"/>
            <a:ext cx="3713100" cy="1754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bar plot shows the sum of tips collected for each day. It's useful for comparing categorical data and understanding how different days perform in terms of tip collection.</a:t>
            </a:r>
            <a:endParaRPr/>
          </a:p>
        </p:txBody>
      </p:sp>
      <p:sp>
        <p:nvSpPr>
          <p:cNvPr id="1021" name="Google Shape;1021;p107"/>
          <p:cNvSpPr txBox="1"/>
          <p:nvPr/>
        </p:nvSpPr>
        <p:spPr>
          <a:xfrm>
            <a:off x="1865746" y="185576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Bar Plot to Show Categorical Data</a:t>
            </a:r>
            <a:endParaRPr/>
          </a:p>
        </p:txBody>
      </p:sp>
      <p:pic>
        <p:nvPicPr>
          <p:cNvPr id="1022" name="Google Shape;1022;p107"/>
          <p:cNvPicPr preferRelativeResize="0"/>
          <p:nvPr/>
        </p:nvPicPr>
        <p:blipFill rotWithShape="1">
          <a:blip r:embed="rId3">
            <a:alphaModFix/>
          </a:blip>
          <a:srcRect b="0" l="0" r="0" t="0"/>
          <a:stretch/>
        </p:blipFill>
        <p:spPr>
          <a:xfrm>
            <a:off x="5687052" y="853420"/>
            <a:ext cx="5252375" cy="580697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08"/>
          <p:cNvSpPr txBox="1"/>
          <p:nvPr/>
        </p:nvSpPr>
        <p:spPr>
          <a:xfrm>
            <a:off x="450220" y="1214643"/>
            <a:ext cx="42764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Practical Visualization Examples</a:t>
            </a:r>
            <a:endParaRPr/>
          </a:p>
        </p:txBody>
      </p:sp>
      <p:sp>
        <p:nvSpPr>
          <p:cNvPr id="1028" name="Google Shape;1028;p108"/>
          <p:cNvSpPr txBox="1"/>
          <p:nvPr/>
        </p:nvSpPr>
        <p:spPr>
          <a:xfrm>
            <a:off x="5726546" y="2133477"/>
            <a:ext cx="3713018"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histogram displays the distribution of total bill amounts. The KDE (Kernel Density Estimate) line provides a smoothed version of the distribution, making it easier to see the underlying pattern.</a:t>
            </a:r>
            <a:endParaRPr/>
          </a:p>
        </p:txBody>
      </p:sp>
      <p:sp>
        <p:nvSpPr>
          <p:cNvPr id="1029" name="Google Shape;1029;p108"/>
          <p:cNvSpPr txBox="1"/>
          <p:nvPr/>
        </p:nvSpPr>
        <p:spPr>
          <a:xfrm>
            <a:off x="1844911" y="176414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Histogram to Show Data Distribution</a:t>
            </a:r>
            <a:endParaRPr/>
          </a:p>
        </p:txBody>
      </p:sp>
      <p:pic>
        <p:nvPicPr>
          <p:cNvPr id="1030" name="Google Shape;1030;p108"/>
          <p:cNvPicPr preferRelativeResize="0"/>
          <p:nvPr/>
        </p:nvPicPr>
        <p:blipFill rotWithShape="1">
          <a:blip r:embed="rId3">
            <a:alphaModFix/>
          </a:blip>
          <a:srcRect b="0" l="0" r="0" t="0"/>
          <a:stretch/>
        </p:blipFill>
        <p:spPr>
          <a:xfrm>
            <a:off x="1881857" y="2253673"/>
            <a:ext cx="3729128" cy="377192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9"/>
          <p:cNvSpPr txBox="1"/>
          <p:nvPr/>
        </p:nvSpPr>
        <p:spPr>
          <a:xfrm>
            <a:off x="378692" y="1360644"/>
            <a:ext cx="42764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Practical Visualization Examples</a:t>
            </a:r>
            <a:endParaRPr/>
          </a:p>
        </p:txBody>
      </p:sp>
      <p:sp>
        <p:nvSpPr>
          <p:cNvPr id="1036" name="Google Shape;1036;p109"/>
          <p:cNvSpPr txBox="1"/>
          <p:nvPr/>
        </p:nvSpPr>
        <p:spPr>
          <a:xfrm>
            <a:off x="6096000" y="2279478"/>
            <a:ext cx="3713018"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Box plots provide a summary of the distribution, including median, quartiles, and potential outliers, for the total bill amounts categorized by day.</a:t>
            </a:r>
            <a:endParaRPr/>
          </a:p>
        </p:txBody>
      </p:sp>
      <p:sp>
        <p:nvSpPr>
          <p:cNvPr id="1037" name="Google Shape;1037;p109"/>
          <p:cNvSpPr txBox="1"/>
          <p:nvPr/>
        </p:nvSpPr>
        <p:spPr>
          <a:xfrm>
            <a:off x="1773383" y="191014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Box Plot to Visualize Distribution and Outliers</a:t>
            </a:r>
            <a:endParaRPr/>
          </a:p>
        </p:txBody>
      </p:sp>
      <p:pic>
        <p:nvPicPr>
          <p:cNvPr id="1038" name="Google Shape;1038;p109"/>
          <p:cNvPicPr preferRelativeResize="0"/>
          <p:nvPr/>
        </p:nvPicPr>
        <p:blipFill rotWithShape="1">
          <a:blip r:embed="rId3">
            <a:alphaModFix/>
          </a:blip>
          <a:srcRect b="0" l="0" r="0" t="0"/>
          <a:stretch/>
        </p:blipFill>
        <p:spPr>
          <a:xfrm>
            <a:off x="2113496" y="2348607"/>
            <a:ext cx="3785277" cy="39043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0"/>
          <p:cNvSpPr txBox="1"/>
          <p:nvPr/>
        </p:nvSpPr>
        <p:spPr>
          <a:xfrm>
            <a:off x="437518" y="1260824"/>
            <a:ext cx="42764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Practical Visualization Examples</a:t>
            </a:r>
            <a:endParaRPr/>
          </a:p>
        </p:txBody>
      </p:sp>
      <p:sp>
        <p:nvSpPr>
          <p:cNvPr id="1044" name="Google Shape;1044;p110"/>
          <p:cNvSpPr txBox="1"/>
          <p:nvPr/>
        </p:nvSpPr>
        <p:spPr>
          <a:xfrm>
            <a:off x="6071700" y="2228671"/>
            <a:ext cx="3713018"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Violin plots combine the features of box plots and KDE, showing the distribution and density of total bill amounts by day.</a:t>
            </a:r>
            <a:endParaRPr/>
          </a:p>
        </p:txBody>
      </p:sp>
      <p:sp>
        <p:nvSpPr>
          <p:cNvPr id="1045" name="Google Shape;1045;p110"/>
          <p:cNvSpPr txBox="1"/>
          <p:nvPr/>
        </p:nvSpPr>
        <p:spPr>
          <a:xfrm>
            <a:off x="1832209" y="181032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Violin Plot to Show Density and Distribution</a:t>
            </a:r>
            <a:endParaRPr/>
          </a:p>
        </p:txBody>
      </p:sp>
      <p:pic>
        <p:nvPicPr>
          <p:cNvPr id="1046" name="Google Shape;1046;p110"/>
          <p:cNvPicPr preferRelativeResize="0"/>
          <p:nvPr/>
        </p:nvPicPr>
        <p:blipFill rotWithShape="1">
          <a:blip r:embed="rId3">
            <a:alphaModFix/>
          </a:blip>
          <a:srcRect b="0" l="0" r="0" t="0"/>
          <a:stretch/>
        </p:blipFill>
        <p:spPr>
          <a:xfrm>
            <a:off x="2006022" y="2419927"/>
            <a:ext cx="3801232" cy="369227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11"/>
          <p:cNvSpPr txBox="1"/>
          <p:nvPr/>
        </p:nvSpPr>
        <p:spPr>
          <a:xfrm>
            <a:off x="397165" y="1474619"/>
            <a:ext cx="42764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Practical Visualization Examples</a:t>
            </a:r>
            <a:endParaRPr/>
          </a:p>
        </p:txBody>
      </p:sp>
      <p:sp>
        <p:nvSpPr>
          <p:cNvPr id="1052" name="Google Shape;1052;p111"/>
          <p:cNvSpPr txBox="1"/>
          <p:nvPr/>
        </p:nvSpPr>
        <p:spPr>
          <a:xfrm>
            <a:off x="1127726" y="2695697"/>
            <a:ext cx="3713100" cy="1754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Pair plots display pairwise relationships between different numerical variables in the dataset, helping to identify potential correlations and distributions.</a:t>
            </a:r>
            <a:endParaRPr/>
          </a:p>
        </p:txBody>
      </p:sp>
      <p:sp>
        <p:nvSpPr>
          <p:cNvPr id="1053" name="Google Shape;1053;p111"/>
          <p:cNvSpPr txBox="1"/>
          <p:nvPr/>
        </p:nvSpPr>
        <p:spPr>
          <a:xfrm>
            <a:off x="1791856" y="202412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Pair Plot to Show Pairwise Relationships</a:t>
            </a:r>
            <a:endParaRPr/>
          </a:p>
        </p:txBody>
      </p:sp>
      <p:pic>
        <p:nvPicPr>
          <p:cNvPr id="1054" name="Google Shape;1054;p111"/>
          <p:cNvPicPr preferRelativeResize="0"/>
          <p:nvPr/>
        </p:nvPicPr>
        <p:blipFill rotWithShape="1">
          <a:blip r:embed="rId3">
            <a:alphaModFix/>
          </a:blip>
          <a:srcRect b="0" l="0" r="0" t="0"/>
          <a:stretch/>
        </p:blipFill>
        <p:spPr>
          <a:xfrm>
            <a:off x="5993843" y="492670"/>
            <a:ext cx="5234175" cy="6002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2"/>
          <p:cNvSpPr txBox="1"/>
          <p:nvPr/>
        </p:nvSpPr>
        <p:spPr>
          <a:xfrm>
            <a:off x="461819" y="1474619"/>
            <a:ext cx="42764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Practical Visualization Examples</a:t>
            </a:r>
            <a:endParaRPr/>
          </a:p>
        </p:txBody>
      </p:sp>
      <p:sp>
        <p:nvSpPr>
          <p:cNvPr id="1060" name="Google Shape;1060;p112"/>
          <p:cNvSpPr txBox="1"/>
          <p:nvPr/>
        </p:nvSpPr>
        <p:spPr>
          <a:xfrm>
            <a:off x="5347693" y="2542845"/>
            <a:ext cx="3713018"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Count plots visualize the frequency of occurrences for categorical data. This example shows how many entries exist for each day in the 'tips' dataset.</a:t>
            </a:r>
            <a:endParaRPr/>
          </a:p>
        </p:txBody>
      </p:sp>
      <p:sp>
        <p:nvSpPr>
          <p:cNvPr id="1061" name="Google Shape;1061;p112"/>
          <p:cNvSpPr txBox="1"/>
          <p:nvPr/>
        </p:nvSpPr>
        <p:spPr>
          <a:xfrm>
            <a:off x="1856510" y="202412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Count Plot to Show the Frequency of Categorical Values</a:t>
            </a:r>
            <a:endParaRPr/>
          </a:p>
        </p:txBody>
      </p:sp>
      <p:pic>
        <p:nvPicPr>
          <p:cNvPr id="1062" name="Google Shape;1062;p112"/>
          <p:cNvPicPr preferRelativeResize="0"/>
          <p:nvPr/>
        </p:nvPicPr>
        <p:blipFill rotWithShape="1">
          <a:blip r:embed="rId3">
            <a:alphaModFix/>
          </a:blip>
          <a:srcRect b="0" l="0" r="0" t="0"/>
          <a:stretch/>
        </p:blipFill>
        <p:spPr>
          <a:xfrm>
            <a:off x="1865746" y="2465648"/>
            <a:ext cx="3481947" cy="350975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13"/>
          <p:cNvSpPr txBox="1"/>
          <p:nvPr/>
        </p:nvSpPr>
        <p:spPr>
          <a:xfrm>
            <a:off x="443346" y="1273159"/>
            <a:ext cx="42764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869A6"/>
                </a:solidFill>
                <a:latin typeface="Arial"/>
                <a:ea typeface="Arial"/>
                <a:cs typeface="Arial"/>
                <a:sym typeface="Arial"/>
              </a:rPr>
              <a:t>Practical Visualization Examples</a:t>
            </a:r>
            <a:endParaRPr/>
          </a:p>
        </p:txBody>
      </p:sp>
      <p:sp>
        <p:nvSpPr>
          <p:cNvPr id="1068" name="Google Shape;1068;p113"/>
          <p:cNvSpPr txBox="1"/>
          <p:nvPr/>
        </p:nvSpPr>
        <p:spPr>
          <a:xfrm>
            <a:off x="1937317" y="2844566"/>
            <a:ext cx="37131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 joint plot combines a scatter plot and histograms, showing the relationship between total bill and tip amounts, along with their individual distributions.</a:t>
            </a:r>
            <a:endParaRPr/>
          </a:p>
        </p:txBody>
      </p:sp>
      <p:sp>
        <p:nvSpPr>
          <p:cNvPr id="1069" name="Google Shape;1069;p113"/>
          <p:cNvSpPr txBox="1"/>
          <p:nvPr/>
        </p:nvSpPr>
        <p:spPr>
          <a:xfrm>
            <a:off x="1838037" y="1822661"/>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Joint Plot to Show Distribution and Relationship</a:t>
            </a:r>
            <a:endParaRPr/>
          </a:p>
        </p:txBody>
      </p:sp>
      <p:pic>
        <p:nvPicPr>
          <p:cNvPr id="1070" name="Google Shape;1070;p113"/>
          <p:cNvPicPr preferRelativeResize="0"/>
          <p:nvPr/>
        </p:nvPicPr>
        <p:blipFill rotWithShape="1">
          <a:blip r:embed="rId3">
            <a:alphaModFix/>
          </a:blip>
          <a:srcRect b="0" l="0" r="0" t="0"/>
          <a:stretch/>
        </p:blipFill>
        <p:spPr>
          <a:xfrm>
            <a:off x="6643747" y="320655"/>
            <a:ext cx="4867951" cy="5951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p:nvPr/>
        </p:nvSpPr>
        <p:spPr>
          <a:xfrm>
            <a:off x="0" y="0"/>
            <a:ext cx="12207240" cy="686657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5" name="Google Shape;245;p33"/>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6" name="Google Shape;246;p33"/>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7" name="Google Shape;247;p33"/>
          <p:cNvSpPr/>
          <p:nvPr/>
        </p:nvSpPr>
        <p:spPr>
          <a:xfrm>
            <a:off x="10974189" y="6344016"/>
            <a:ext cx="466090" cy="431927"/>
          </a:xfrm>
          <a:custGeom>
            <a:rect b="b" l="l" r="r" t="t"/>
            <a:pathLst>
              <a:path extrusionOk="0" h="863854" w="932180">
                <a:moveTo>
                  <a:pt x="0" y="0"/>
                </a:moveTo>
                <a:lnTo>
                  <a:pt x="932180" y="0"/>
                </a:lnTo>
                <a:lnTo>
                  <a:pt x="932180" y="863854"/>
                </a:lnTo>
                <a:lnTo>
                  <a:pt x="0" y="863854"/>
                </a:lnTo>
                <a:close/>
              </a:path>
            </a:pathLst>
          </a:custGeom>
          <a:solidFill>
            <a:srgbClr val="1869A6"/>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8" name="Google Shape;248;p33"/>
          <p:cNvSpPr/>
          <p:nvPr/>
        </p:nvSpPr>
        <p:spPr>
          <a:xfrm>
            <a:off x="10711512" y="330213"/>
            <a:ext cx="1286182" cy="638556"/>
          </a:xfrm>
          <a:custGeom>
            <a:rect b="b" l="l" r="r" t="t"/>
            <a:pathLst>
              <a:path extrusionOk="0" h="956638" w="1926864">
                <a:moveTo>
                  <a:pt x="0" y="0"/>
                </a:moveTo>
                <a:lnTo>
                  <a:pt x="1926864" y="0"/>
                </a:lnTo>
                <a:lnTo>
                  <a:pt x="1926864" y="956638"/>
                </a:lnTo>
                <a:lnTo>
                  <a:pt x="0" y="9566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9" name="Google Shape;249;p33"/>
          <p:cNvSpPr/>
          <p:nvPr/>
        </p:nvSpPr>
        <p:spPr>
          <a:xfrm>
            <a:off x="93317" y="0"/>
            <a:ext cx="1491628" cy="1388371"/>
          </a:xfrm>
          <a:custGeom>
            <a:rect b="b" l="l" r="r" t="t"/>
            <a:pathLst>
              <a:path extrusionOk="0" h="2079956" w="2234648">
                <a:moveTo>
                  <a:pt x="0" y="0"/>
                </a:moveTo>
                <a:lnTo>
                  <a:pt x="2234648" y="0"/>
                </a:lnTo>
                <a:lnTo>
                  <a:pt x="2234648" y="2079956"/>
                </a:lnTo>
                <a:lnTo>
                  <a:pt x="0" y="2079956"/>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0" name="Google Shape;250;p33"/>
          <p:cNvSpPr txBox="1"/>
          <p:nvPr/>
        </p:nvSpPr>
        <p:spPr>
          <a:xfrm>
            <a:off x="899160" y="6380481"/>
            <a:ext cx="2621100" cy="27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800">
                <a:solidFill>
                  <a:srgbClr val="FFFFFF"/>
                </a:solidFill>
                <a:latin typeface="Arial"/>
                <a:ea typeface="Arial"/>
                <a:cs typeface="Arial"/>
                <a:sym typeface="Arial"/>
              </a:rPr>
              <a:t>9/4/2024</a:t>
            </a:r>
            <a:endParaRPr sz="900"/>
          </a:p>
        </p:txBody>
      </p:sp>
      <p:sp>
        <p:nvSpPr>
          <p:cNvPr id="251" name="Google Shape;251;p33"/>
          <p:cNvSpPr txBox="1"/>
          <p:nvPr/>
        </p:nvSpPr>
        <p:spPr>
          <a:xfrm>
            <a:off x="8671560" y="6386831"/>
            <a:ext cx="2621100" cy="18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200">
                <a:solidFill>
                  <a:srgbClr val="FFFFFF"/>
                </a:solidFill>
                <a:latin typeface="Arial"/>
                <a:ea typeface="Arial"/>
                <a:cs typeface="Arial"/>
                <a:sym typeface="Arial"/>
              </a:rPr>
              <a:t>10</a:t>
            </a:r>
            <a:endParaRPr sz="900"/>
          </a:p>
        </p:txBody>
      </p:sp>
      <p:sp>
        <p:nvSpPr>
          <p:cNvPr id="252" name="Google Shape;252;p33"/>
          <p:cNvSpPr/>
          <p:nvPr/>
        </p:nvSpPr>
        <p:spPr>
          <a:xfrm>
            <a:off x="899150" y="0"/>
            <a:ext cx="11092398" cy="6579352"/>
          </a:xfrm>
          <a:custGeom>
            <a:rect b="b" l="l" r="r" t="t"/>
            <a:pathLst>
              <a:path extrusionOk="0" h="7055605" w="13610304">
                <a:moveTo>
                  <a:pt x="0" y="0"/>
                </a:moveTo>
                <a:lnTo>
                  <a:pt x="13610304" y="0"/>
                </a:lnTo>
                <a:lnTo>
                  <a:pt x="13610304" y="7055605"/>
                </a:lnTo>
                <a:lnTo>
                  <a:pt x="0" y="7055605"/>
                </a:lnTo>
                <a:lnTo>
                  <a:pt x="0" y="0"/>
                </a:lnTo>
                <a:close/>
              </a:path>
            </a:pathLst>
          </a:custGeom>
          <a:blipFill rotWithShape="1">
            <a:blip r:embed="rId6">
              <a:alphaModFix/>
            </a:blip>
            <a:stretch>
              <a:fillRect b="0" l="0" r="0" t="0"/>
            </a:stretch>
          </a:blip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